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1"/>
    <p:sldMasterId id="2147483892" r:id="rId2"/>
  </p:sldMasterIdLst>
  <p:notesMasterIdLst>
    <p:notesMasterId r:id="rId13"/>
  </p:notesMasterIdLst>
  <p:handoutMasterIdLst>
    <p:handoutMasterId r:id="rId14"/>
  </p:handoutMasterIdLst>
  <p:sldIdLst>
    <p:sldId id="317" r:id="rId3"/>
    <p:sldId id="318" r:id="rId4"/>
    <p:sldId id="319" r:id="rId5"/>
    <p:sldId id="313" r:id="rId6"/>
    <p:sldId id="326" r:id="rId7"/>
    <p:sldId id="320" r:id="rId8"/>
    <p:sldId id="321" r:id="rId9"/>
    <p:sldId id="323" r:id="rId10"/>
    <p:sldId id="325" r:id="rId11"/>
    <p:sldId id="311" r:id="rId12"/>
  </p:sldIdLst>
  <p:sldSz cx="1219835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2" userDrawn="1">
          <p15:clr>
            <a:srgbClr val="A4A3A4"/>
          </p15:clr>
        </p15:guide>
        <p15:guide id="3" orient="horz" pos="335" userDrawn="1">
          <p15:clr>
            <a:srgbClr val="A4A3A4"/>
          </p15:clr>
        </p15:guide>
        <p15:guide id="4" orient="horz" pos="190" userDrawn="1">
          <p15:clr>
            <a:srgbClr val="A4A3A4"/>
          </p15:clr>
        </p15:guide>
        <p15:guide id="5" pos="386" userDrawn="1">
          <p15:clr>
            <a:srgbClr val="A4A3A4"/>
          </p15:clr>
        </p15:guide>
        <p15:guide id="6" pos="7298" userDrawn="1">
          <p15:clr>
            <a:srgbClr val="A4A3A4"/>
          </p15:clr>
        </p15:guide>
        <p15:guide id="7" orient="horz" pos="709" userDrawn="1">
          <p15:clr>
            <a:srgbClr val="A4A3A4"/>
          </p15:clr>
        </p15:guide>
        <p15:guide id="8" orient="horz" pos="3886" userDrawn="1">
          <p15:clr>
            <a:srgbClr val="A4A3A4"/>
          </p15:clr>
        </p15:guide>
        <p15:guide id="9" orient="horz" pos="4178"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38"/>
    <a:srgbClr val="FFFFFF"/>
    <a:srgbClr val="C4C4CD"/>
    <a:srgbClr val="747480"/>
    <a:srgbClr val="FFE600"/>
    <a:srgbClr val="808080"/>
    <a:srgbClr val="000000"/>
    <a:srgbClr val="FF9A91"/>
    <a:srgbClr val="FF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13" autoAdjust="0"/>
  </p:normalViewPr>
  <p:slideViewPr>
    <p:cSldViewPr snapToGrid="0" snapToObjects="1" showGuides="1">
      <p:cViewPr varScale="1">
        <p:scale>
          <a:sx n="83" d="100"/>
          <a:sy n="83" d="100"/>
        </p:scale>
        <p:origin x="566" y="67"/>
      </p:cViewPr>
      <p:guideLst>
        <p:guide orient="horz" pos="2160"/>
        <p:guide pos="3842"/>
        <p:guide orient="horz" pos="335"/>
        <p:guide orient="horz" pos="190"/>
        <p:guide pos="386"/>
        <p:guide pos="7298"/>
        <p:guide orient="horz" pos="709"/>
        <p:guide orient="horz" pos="3886"/>
        <p:guide orient="horz" pos="4178"/>
      </p:guideLst>
    </p:cSldViewPr>
  </p:slideViewPr>
  <p:outlineViewPr>
    <p:cViewPr>
      <p:scale>
        <a:sx n="33" d="100"/>
        <a:sy n="33" d="100"/>
      </p:scale>
      <p:origin x="0" y="-7090"/>
    </p:cViewPr>
  </p:outlineViewPr>
  <p:notesTextViewPr>
    <p:cViewPr>
      <p:scale>
        <a:sx n="50" d="100"/>
        <a:sy n="50" d="100"/>
      </p:scale>
      <p:origin x="0" y="0"/>
    </p:cViewPr>
  </p:notesTextViewPr>
  <p:sorterViewPr>
    <p:cViewPr>
      <p:scale>
        <a:sx n="50" d="100"/>
        <a:sy n="50" d="100"/>
      </p:scale>
      <p:origin x="0" y="-1570"/>
    </p:cViewPr>
  </p:sorterViewPr>
  <p:notesViewPr>
    <p:cSldViewPr snapToGrid="0" snapToObjects="1" showGuides="1">
      <p:cViewPr varScale="1">
        <p:scale>
          <a:sx n="80" d="100"/>
          <a:sy n="80" d="100"/>
        </p:scale>
        <p:origin x="-2004" y="-9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20/08/2020</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20/08/2020</a:t>
            </a:fld>
            <a:endParaRPr lang="en-GB" dirty="0"/>
          </a:p>
        </p:txBody>
      </p:sp>
      <p:sp>
        <p:nvSpPr>
          <p:cNvPr id="4" name="Slide Image Placeholder 3"/>
          <p:cNvSpPr>
            <a:spLocks noGrp="1" noRot="1" noChangeAspect="1"/>
          </p:cNvSpPr>
          <p:nvPr>
            <p:ph type="sldImg" idx="2"/>
          </p:nvPr>
        </p:nvSpPr>
        <p:spPr>
          <a:xfrm>
            <a:off x="393700" y="692150"/>
            <a:ext cx="6162675"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242255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3100766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15" name="Group 4">
            <a:extLst>
              <a:ext uri="{FF2B5EF4-FFF2-40B4-BE49-F238E27FC236}">
                <a16:creationId xmlns:a16="http://schemas.microsoft.com/office/drawing/2014/main" id="{6B891F47-1BBE-4926-81DF-B17907D2F8E1}"/>
              </a:ext>
            </a:extLst>
          </p:cNvPr>
          <p:cNvGrpSpPr>
            <a:grpSpLocks noChangeAspect="1"/>
          </p:cNvGrpSpPr>
          <p:nvPr userDrawn="1"/>
        </p:nvGrpSpPr>
        <p:grpSpPr bwMode="auto">
          <a:xfrm>
            <a:off x="10364788" y="4960938"/>
            <a:ext cx="1225550"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7387698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89370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1580524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833100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27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521220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2322284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775002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7938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391415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6190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4FA26-711D-4A40-8AB5-9E39614D7CA9}"/>
              </a:ext>
            </a:extLst>
          </p:cNvPr>
          <p:cNvPicPr>
            <a:picLocks noChangeAspect="1"/>
          </p:cNvPicPr>
          <p:nvPr userDrawn="1"/>
        </p:nvPicPr>
        <p:blipFill rotWithShape="1">
          <a:blip r:embed="rId2"/>
          <a:srcRect t="13726" b="1483"/>
          <a:stretch/>
        </p:blipFill>
        <p:spPr>
          <a:xfrm>
            <a:off x="0" y="0"/>
            <a:ext cx="12198350"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34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867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9053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93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38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573040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3" y="0"/>
            <a:ext cx="1219200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82227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91958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3535692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57251300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21727085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429458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906280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595167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6682872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1020724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022323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40567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32889845-07EE-48FB-A972-F8ECF1EF87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44" b="5020"/>
          <a:stretch/>
        </p:blipFill>
        <p:spPr>
          <a:xfrm>
            <a:off x="0" y="0"/>
            <a:ext cx="12198350" cy="6858000"/>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366" y="869576"/>
            <a:ext cx="4848024"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82" name="Group 4">
            <a:extLst>
              <a:ext uri="{FF2B5EF4-FFF2-40B4-BE49-F238E27FC236}">
                <a16:creationId xmlns:a16="http://schemas.microsoft.com/office/drawing/2014/main" id="{A63454B3-EB4E-450A-98AA-6B5943D89732}"/>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49616778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817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52640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460343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7971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0839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703271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102732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3382498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25288088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8862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600" y="1137920"/>
            <a:ext cx="10980738" cy="4756150"/>
          </a:xfrm>
        </p:spPr>
        <p:txBody>
          <a:bodyPr/>
          <a:lstStyle>
            <a:lvl1pPr>
              <a:defRPr/>
            </a:lvl1pPr>
          </a:lstStyle>
          <a:p>
            <a:pPr lvl="0"/>
            <a:r>
              <a:rPr lang="en-IN"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993965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6131181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3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8EA5E8-D5CE-4885-9BCF-B4EBD8097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0" r="22250"/>
          <a:stretch/>
        </p:blipFill>
        <p:spPr>
          <a:xfrm>
            <a:off x="0" y="0"/>
            <a:ext cx="12198350" cy="6858000"/>
          </a:xfrm>
          <a:prstGeom prst="rect">
            <a:avLst/>
          </a:prstGeom>
        </p:spPr>
      </p:pic>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627066" y="457199"/>
            <a:ext cx="6012542"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915579" y="1476597"/>
            <a:ext cx="5422755"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915580" y="2422865"/>
            <a:ext cx="5422755"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grpSp>
        <p:nvGrpSpPr>
          <p:cNvPr id="11" name="Group 4">
            <a:extLst>
              <a:ext uri="{FF2B5EF4-FFF2-40B4-BE49-F238E27FC236}">
                <a16:creationId xmlns:a16="http://schemas.microsoft.com/office/drawing/2014/main" id="{8AE72999-64B9-400D-B276-16BADE1AD572}"/>
              </a:ext>
            </a:extLst>
          </p:cNvPr>
          <p:cNvGrpSpPr>
            <a:grpSpLocks noChangeAspect="1"/>
          </p:cNvGrpSpPr>
          <p:nvPr userDrawn="1"/>
        </p:nvGrpSpPr>
        <p:grpSpPr bwMode="auto">
          <a:xfrm>
            <a:off x="10364788" y="4960938"/>
            <a:ext cx="1225550" cy="1435100"/>
            <a:chOff x="6529" y="3125"/>
            <a:chExt cx="772" cy="904"/>
          </a:xfrm>
        </p:grpSpPr>
        <p:sp>
          <p:nvSpPr>
            <p:cNvPr id="12" name="Freeform 5">
              <a:extLst>
                <a:ext uri="{FF2B5EF4-FFF2-40B4-BE49-F238E27FC236}">
                  <a16:creationId xmlns:a16="http://schemas.microsoft.com/office/drawing/2014/main" id="{B20916FE-1037-44A8-A815-13B16E654388}"/>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Freeform 6">
              <a:extLst>
                <a:ext uri="{FF2B5EF4-FFF2-40B4-BE49-F238E27FC236}">
                  <a16:creationId xmlns:a16="http://schemas.microsoft.com/office/drawing/2014/main" id="{9E21227F-16C4-4E48-B9B5-03B2F374C37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35141971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50050732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11004377"/>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4619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4619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grpSp>
        <p:nvGrpSpPr>
          <p:cNvPr id="14" name="Group 4">
            <a:extLst>
              <a:ext uri="{FF2B5EF4-FFF2-40B4-BE49-F238E27FC236}">
                <a16:creationId xmlns:a16="http://schemas.microsoft.com/office/drawing/2014/main" id="{5CE71800-5B4B-4F94-8DA1-A2C05D9E8750}"/>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5248037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761285936"/>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1157452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8323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457041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5001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3655470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710894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6460789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6294362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4931197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42217372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0489916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617221"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617221"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1678627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25441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650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60758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063912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5761593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54644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5966410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8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0792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39388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19870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005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1921570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531054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3138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54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4576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7" name="Date Placeholder 1">
            <a:extLst>
              <a:ext uri="{FF2B5EF4-FFF2-40B4-BE49-F238E27FC236}">
                <a16:creationId xmlns:a16="http://schemas.microsoft.com/office/drawing/2014/main" id="{3E9075B3-954F-4542-99DC-9D38337796E8}"/>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20 August 2020</a:t>
            </a:fld>
            <a:endParaRPr lang="en-IN" dirty="0"/>
          </a:p>
        </p:txBody>
      </p:sp>
      <p:sp>
        <p:nvSpPr>
          <p:cNvPr id="18" name="Footer Placeholder 2">
            <a:extLst>
              <a:ext uri="{FF2B5EF4-FFF2-40B4-BE49-F238E27FC236}">
                <a16:creationId xmlns:a16="http://schemas.microsoft.com/office/drawing/2014/main" id="{FE280278-22FE-4F3D-8D37-B8FB096E9C4C}"/>
              </a:ext>
            </a:extLst>
          </p:cNvPr>
          <p:cNvSpPr txBox="1">
            <a:spLocks/>
          </p:cNvSpPr>
          <p:nvPr userDrawn="1"/>
        </p:nvSpPr>
        <p:spPr>
          <a:xfrm>
            <a:off x="3162988" y="6471243"/>
            <a:ext cx="4687050" cy="196257"/>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250"/>
              </a:spcBef>
            </a:pPr>
            <a:r>
              <a:rPr lang="en-IN" sz="800" kern="1200" dirty="0">
                <a:solidFill>
                  <a:schemeClr val="bg1"/>
                </a:solidFill>
                <a:latin typeface="EYInterstate" panose="02000503020000020004" pitchFamily="2" charset="0"/>
                <a:ea typeface="+mn-ea"/>
                <a:cs typeface="Roboto"/>
              </a:rPr>
              <a:t>Prototype submission for participants – Radio | EY GDS Hackathon</a:t>
            </a:r>
          </a:p>
        </p:txBody>
      </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87" r:id="rId1"/>
    <p:sldLayoutId id="2147483890" r:id="rId2"/>
    <p:sldLayoutId id="2147483825" r:id="rId3"/>
    <p:sldLayoutId id="2147483826" r:id="rId4"/>
    <p:sldLayoutId id="2147483827" r:id="rId5"/>
    <p:sldLayoutId id="2147483875" r:id="rId6"/>
    <p:sldLayoutId id="2147483873" r:id="rId7"/>
    <p:sldLayoutId id="2147483872" r:id="rId8"/>
    <p:sldLayoutId id="2147483828" r:id="rId9"/>
    <p:sldLayoutId id="2147483877" r:id="rId10"/>
    <p:sldLayoutId id="2147483876" r:id="rId11"/>
    <p:sldLayoutId id="2147483871" r:id="rId12"/>
    <p:sldLayoutId id="2147483829" r:id="rId13"/>
    <p:sldLayoutId id="2147483923" r:id="rId14"/>
    <p:sldLayoutId id="2147483921"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74" r:id="rId25"/>
    <p:sldLayoutId id="2147483926" r:id="rId26"/>
    <p:sldLayoutId id="2147483839" r:id="rId27"/>
    <p:sldLayoutId id="2147483925" r:id="rId28"/>
    <p:sldLayoutId id="2147483840" r:id="rId29"/>
    <p:sldLayoutId id="2147483946" r:id="rId30"/>
    <p:sldLayoutId id="2147483947" r:id="rId31"/>
    <p:sldLayoutId id="2147483948" r:id="rId32"/>
    <p:sldLayoutId id="2147483949" r:id="rId33"/>
    <p:sldLayoutId id="2147483950" r:id="rId34"/>
    <p:sldLayoutId id="2147483951" r:id="rId35"/>
    <p:sldLayoutId id="2147483952" r:id="rId36"/>
    <p:sldLayoutId id="2147483953" r:id="rId37"/>
    <p:sldLayoutId id="2147483954" r:id="rId38"/>
    <p:sldLayoutId id="2147483955" r:id="rId39"/>
    <p:sldLayoutId id="2147483956" r:id="rId40"/>
    <p:sldLayoutId id="2147483957" r:id="rId41"/>
    <p:sldLayoutId id="2147483958" r:id="rId42"/>
    <p:sldLayoutId id="2147483959" r:id="rId43"/>
    <p:sldLayoutId id="2147483960" r:id="rId44"/>
    <p:sldLayoutId id="2147483961" r:id="rId45"/>
    <p:sldLayoutId id="2147483962" r:id="rId46"/>
    <p:sldLayoutId id="2147483963" r:id="rId47"/>
    <p:sldLayoutId id="2147483964" r:id="rId48"/>
    <p:sldLayoutId id="2147483965" r:id="rId49"/>
    <p:sldLayoutId id="2147483966" r:id="rId50"/>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1287125" y="6356350"/>
            <a:ext cx="303213" cy="311150"/>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8" name="Date Placeholder 1">
            <a:extLst>
              <a:ext uri="{FF2B5EF4-FFF2-40B4-BE49-F238E27FC236}">
                <a16:creationId xmlns:a16="http://schemas.microsoft.com/office/drawing/2014/main" id="{45CFA693-E91B-43CC-B5B8-0AF459F62896}"/>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20 August 2020</a:t>
            </a:fld>
            <a:endParaRPr lang="en-IN" dirty="0"/>
          </a:p>
        </p:txBody>
      </p:sp>
      <p:sp>
        <p:nvSpPr>
          <p:cNvPr id="19" name="Footer Placeholder 2">
            <a:extLst>
              <a:ext uri="{FF2B5EF4-FFF2-40B4-BE49-F238E27FC236}">
                <a16:creationId xmlns:a16="http://schemas.microsoft.com/office/drawing/2014/main" id="{E9F31D67-E59D-488B-A418-10B47029E471}"/>
              </a:ext>
            </a:extLst>
          </p:cNvPr>
          <p:cNvSpPr txBox="1">
            <a:spLocks/>
          </p:cNvSpPr>
          <p:nvPr userDrawn="1"/>
        </p:nvSpPr>
        <p:spPr>
          <a:xfrm>
            <a:off x="3162988"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Presentation title</a:t>
            </a:r>
          </a:p>
        </p:txBody>
      </p:sp>
      <p:sp>
        <p:nvSpPr>
          <p:cNvPr id="23" name="Slide Number Placeholder 4">
            <a:extLst>
              <a:ext uri="{FF2B5EF4-FFF2-40B4-BE49-F238E27FC236}">
                <a16:creationId xmlns:a16="http://schemas.microsoft.com/office/drawing/2014/main" id="{FA0C3EA0-3C85-4236-8D60-88634AF47AD8}"/>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2945010009"/>
      </p:ext>
    </p:extLst>
  </p:cSld>
  <p:clrMap bg1="lt1" tx1="dk1" bg2="lt2" tx2="dk2" accent1="accent1" accent2="accent2" accent3="accent3" accent4="accent4" accent5="accent5" accent6="accent6" hlink="hlink" folHlink="folHlink"/>
  <p:sldLayoutIdLst>
    <p:sldLayoutId id="2147484002" r:id="rId1"/>
    <p:sldLayoutId id="2147483920"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3" r:id="rId12"/>
    <p:sldLayoutId id="2147483919" r:id="rId13"/>
    <p:sldLayoutId id="2147483922" r:id="rId14"/>
    <p:sldLayoutId id="2147483924"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 id="2147483912" r:id="rId24"/>
    <p:sldLayoutId id="2147483913" r:id="rId25"/>
    <p:sldLayoutId id="2147483914" r:id="rId26"/>
    <p:sldLayoutId id="2147483915" r:id="rId27"/>
    <p:sldLayoutId id="2147483916" r:id="rId28"/>
    <p:sldLayoutId id="2147483917" r:id="rId29"/>
    <p:sldLayoutId id="2147483918" r:id="rId30"/>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35.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youtu.be/VHyty7ZWTYQ" TargetMode="Externa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ctrTitle"/>
          </p:nvPr>
        </p:nvSpPr>
        <p:spPr>
          <a:xfrm>
            <a:off x="775504" y="1954220"/>
            <a:ext cx="4328932" cy="1091937"/>
          </a:xfrm>
        </p:spPr>
        <p:txBody>
          <a:bodyPr>
            <a:normAutofit fontScale="90000"/>
          </a:bodyPr>
          <a:lstStyle/>
          <a:p>
            <a:pPr>
              <a:lnSpc>
                <a:spcPct val="100000"/>
              </a:lnSpc>
            </a:pPr>
            <a:r>
              <a:rPr lang="en-IN" sz="3200" dirty="0">
                <a:solidFill>
                  <a:srgbClr val="2E2E38"/>
                </a:solidFill>
              </a:rPr>
              <a:t>Prototype submission </a:t>
            </a:r>
            <a:br>
              <a:rPr lang="en-IN" sz="3200" dirty="0">
                <a:solidFill>
                  <a:srgbClr val="2E2E38"/>
                </a:solidFill>
              </a:rPr>
            </a:br>
            <a:r>
              <a:rPr lang="en-IN" sz="3200" dirty="0">
                <a:solidFill>
                  <a:srgbClr val="2E2E38"/>
                </a:solidFill>
              </a:rPr>
              <a:t>Smart Capacity management</a:t>
            </a:r>
          </a:p>
        </p:txBody>
      </p:sp>
      <p:sp>
        <p:nvSpPr>
          <p:cNvPr id="3" name="Subtitle 2">
            <a:extLst>
              <a:ext uri="{FF2B5EF4-FFF2-40B4-BE49-F238E27FC236}">
                <a16:creationId xmlns:a16="http://schemas.microsoft.com/office/drawing/2014/main" id="{01BBBA4A-078E-42EE-A279-95AA75BA4A49}"/>
              </a:ext>
            </a:extLst>
          </p:cNvPr>
          <p:cNvSpPr>
            <a:spLocks noGrp="1"/>
          </p:cNvSpPr>
          <p:nvPr>
            <p:ph type="subTitle" idx="1"/>
          </p:nvPr>
        </p:nvSpPr>
        <p:spPr>
          <a:xfrm>
            <a:off x="775504" y="3160459"/>
            <a:ext cx="4328932" cy="395541"/>
          </a:xfrm>
        </p:spPr>
        <p:txBody>
          <a:bodyPr/>
          <a:lstStyle/>
          <a:p>
            <a:r>
              <a:rPr lang="en-US" dirty="0"/>
              <a:t>Radio – EY GDS Hackathon</a:t>
            </a:r>
          </a:p>
        </p:txBody>
      </p:sp>
      <p:pic>
        <p:nvPicPr>
          <p:cNvPr id="6" name="Picture 5">
            <a:extLst>
              <a:ext uri="{FF2B5EF4-FFF2-40B4-BE49-F238E27FC236}">
                <a16:creationId xmlns:a16="http://schemas.microsoft.com/office/drawing/2014/main" id="{430508E4-6DFD-4461-9CD4-7BF9EAF394FB}"/>
              </a:ext>
            </a:extLst>
          </p:cNvPr>
          <p:cNvPicPr>
            <a:picLocks noChangeAspect="1"/>
          </p:cNvPicPr>
          <p:nvPr/>
        </p:nvPicPr>
        <p:blipFill rotWithShape="1">
          <a:blip r:embed="rId3">
            <a:extLst>
              <a:ext uri="{28A0092B-C50C-407E-A947-70E740481C1C}">
                <a14:useLocalDpi xmlns:a14="http://schemas.microsoft.com/office/drawing/2010/main" val="0"/>
              </a:ext>
            </a:extLst>
          </a:blip>
          <a:srcRect l="2123" t="2444" r="2910" b="2588"/>
          <a:stretch/>
        </p:blipFill>
        <p:spPr>
          <a:xfrm>
            <a:off x="533357" y="5126550"/>
            <a:ext cx="1336003" cy="1251571"/>
          </a:xfrm>
          <a:prstGeom prst="rect">
            <a:avLst/>
          </a:prstGeom>
          <a:noFill/>
          <a:ln w="3175">
            <a:solidFill>
              <a:schemeClr val="bg1"/>
            </a:solidFill>
          </a:ln>
        </p:spPr>
      </p:pic>
      <p:sp>
        <p:nvSpPr>
          <p:cNvPr id="5" name="Subtitle 2">
            <a:extLst>
              <a:ext uri="{FF2B5EF4-FFF2-40B4-BE49-F238E27FC236}">
                <a16:creationId xmlns:a16="http://schemas.microsoft.com/office/drawing/2014/main" id="{0BAC6B3A-210A-41CC-B2BE-E0A0403E4DDD}"/>
              </a:ext>
            </a:extLst>
          </p:cNvPr>
          <p:cNvSpPr txBox="1">
            <a:spLocks/>
          </p:cNvSpPr>
          <p:nvPr/>
        </p:nvSpPr>
        <p:spPr>
          <a:xfrm>
            <a:off x="789362" y="3700782"/>
            <a:ext cx="4328932" cy="395541"/>
          </a:xfrm>
          <a:prstGeom prst="rect">
            <a:avLst/>
          </a:prstGeom>
        </p:spPr>
        <p:txBody>
          <a:bodyPr vert="horz" lIns="0" tIns="0" rIns="0" bIns="0" rtlCol="0" anchor="t" anchorCtr="0">
            <a:noAutofit/>
          </a:bodyPr>
          <a:lstStyle>
            <a:lvl1pPr marL="0" indent="0" algn="l" defTabSz="914400" rtl="0" eaLnBrk="1" latinLnBrk="0" hangingPunct="1">
              <a:spcBef>
                <a:spcPct val="20000"/>
              </a:spcBef>
              <a:spcAft>
                <a:spcPts val="1200"/>
              </a:spcAft>
              <a:buClr>
                <a:schemeClr val="tx2"/>
              </a:buClr>
              <a:buSzPct val="70000"/>
              <a:buFont typeface="Arial" pitchFamily="34" charset="0"/>
              <a:buNone/>
              <a:defRPr sz="2000" kern="1200">
                <a:solidFill>
                  <a:schemeClr val="tx1"/>
                </a:solidFill>
                <a:latin typeface="EYInterstate" panose="02000503020000020004" pitchFamily="2" charset="0"/>
                <a:ea typeface="+mn-ea"/>
                <a:cs typeface="Arial" pitchFamily="34" charset="0"/>
              </a:defRPr>
            </a:lvl1pPr>
            <a:lvl2pPr marL="0" indent="0" algn="l" defTabSz="914400" rtl="0" eaLnBrk="1" latinLnBrk="0" hangingPunct="1">
              <a:spcBef>
                <a:spcPct val="20000"/>
              </a:spcBef>
              <a:buClr>
                <a:schemeClr val="tx2"/>
              </a:buClr>
              <a:buSzPct val="70000"/>
              <a:buFont typeface="Arial" pitchFamily="34" charset="0"/>
              <a:buNone/>
              <a:defRPr sz="1600" b="1" kern="1200">
                <a:solidFill>
                  <a:srgbClr val="404040"/>
                </a:solidFill>
                <a:latin typeface="EYInterstate Light" panose="02000506000000020004" pitchFamily="2" charset="0"/>
                <a:ea typeface="+mn-ea"/>
                <a:cs typeface="+mn-cs"/>
              </a:defRPr>
            </a:lvl2pPr>
            <a:lvl3pPr marL="914400" indent="0" algn="ctr" defTabSz="914400" rtl="0" eaLnBrk="1" latinLnBrk="0" hangingPunct="1">
              <a:spcBef>
                <a:spcPct val="20000"/>
              </a:spcBef>
              <a:buClr>
                <a:schemeClr val="tx2"/>
              </a:buClr>
              <a:buSzPct val="70000"/>
              <a:buFont typeface="Arial" pitchFamily="34" charset="0"/>
              <a:buNone/>
              <a:defRPr sz="1600" kern="1200">
                <a:solidFill>
                  <a:schemeClr val="tx1">
                    <a:tint val="75000"/>
                  </a:schemeClr>
                </a:solidFill>
                <a:latin typeface="EYInterstate Light" panose="02000506000000020004" pitchFamily="2" charset="0"/>
                <a:ea typeface="+mn-ea"/>
                <a:cs typeface="+mn-cs"/>
              </a:defRPr>
            </a:lvl3pPr>
            <a:lvl4pPr marL="1371600" indent="0" algn="ctr" defTabSz="914400" rtl="0" eaLnBrk="1" latinLnBrk="0" hangingPunct="1">
              <a:spcBef>
                <a:spcPct val="20000"/>
              </a:spcBef>
              <a:buClr>
                <a:schemeClr val="tx2"/>
              </a:buClr>
              <a:buSzPct val="70000"/>
              <a:buFont typeface="Arial" pitchFamily="34" charset="0"/>
              <a:buNone/>
              <a:defRPr sz="1400" kern="1200">
                <a:solidFill>
                  <a:schemeClr val="tx1">
                    <a:tint val="75000"/>
                  </a:schemeClr>
                </a:solidFill>
                <a:latin typeface="EYInterstate Light" panose="02000506000000020004" pitchFamily="2" charset="0"/>
                <a:ea typeface="+mn-ea"/>
                <a:cs typeface="+mn-cs"/>
              </a:defRPr>
            </a:lvl4pPr>
            <a:lvl5pPr marL="1828800" indent="0" algn="ctr" defTabSz="914400" rtl="0" eaLnBrk="1" latinLnBrk="0" hangingPunct="1">
              <a:spcBef>
                <a:spcPct val="20000"/>
              </a:spcBef>
              <a:buClr>
                <a:schemeClr val="tx2"/>
              </a:buClr>
              <a:buSzPct val="70000"/>
              <a:buFont typeface="Arial" pitchFamily="34" charset="0"/>
              <a:buNone/>
              <a:defRPr sz="1200" kern="1200">
                <a:solidFill>
                  <a:schemeClr val="tx1">
                    <a:tint val="75000"/>
                  </a:schemeClr>
                </a:solidFill>
                <a:latin typeface="EYInterstate Light" panose="02000506000000020004" pitchFamily="2"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a:t>Soumik Banerjee</a:t>
            </a:r>
          </a:p>
        </p:txBody>
      </p:sp>
    </p:spTree>
    <p:extLst>
      <p:ext uri="{BB962C8B-B14F-4D97-AF65-F5344CB8AC3E}">
        <p14:creationId xmlns:p14="http://schemas.microsoft.com/office/powerpoint/2010/main" val="576822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C9F7CA-3034-4841-9F41-609CFA25FC20}"/>
              </a:ext>
            </a:extLst>
          </p:cNvPr>
          <p:cNvGrpSpPr/>
          <p:nvPr/>
        </p:nvGrpSpPr>
        <p:grpSpPr>
          <a:xfrm>
            <a:off x="611101" y="606654"/>
            <a:ext cx="4143780" cy="3642066"/>
            <a:chOff x="611101" y="606654"/>
            <a:chExt cx="4143780" cy="3642066"/>
          </a:xfrm>
        </p:grpSpPr>
        <p:sp>
          <p:nvSpPr>
            <p:cNvPr id="11" name="Text Box 4">
              <a:extLst>
                <a:ext uri="{FF2B5EF4-FFF2-40B4-BE49-F238E27FC236}">
                  <a16:creationId xmlns:a16="http://schemas.microsoft.com/office/drawing/2014/main" id="{2B19E442-9D30-4ECD-BD90-7E74B8F37645}"/>
                </a:ext>
              </a:extLst>
            </p:cNvPr>
            <p:cNvSpPr txBox="1">
              <a:spLocks noChangeArrowheads="1"/>
            </p:cNvSpPr>
            <p:nvPr/>
          </p:nvSpPr>
          <p:spPr bwMode="auto">
            <a:xfrm>
              <a:off x="611102" y="606654"/>
              <a:ext cx="348464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N" altLang="en-US" sz="900" b="1" dirty="0">
                  <a:solidFill>
                    <a:schemeClr val="bg1">
                      <a:lumMod val="95000"/>
                    </a:schemeClr>
                  </a:solidFill>
                  <a:latin typeface="EYInterstate" panose="02000503020000020004" pitchFamily="2" charset="0"/>
                </a:rPr>
                <a:t>EY  </a:t>
              </a:r>
              <a:r>
                <a:rPr lang="en-IN" altLang="en-US" sz="900" dirty="0">
                  <a:solidFill>
                    <a:schemeClr val="bg1">
                      <a:lumMod val="95000"/>
                    </a:schemeClr>
                  </a:solidFill>
                  <a:latin typeface="EYInterstate" panose="02000503020000020004" pitchFamily="2" charset="0"/>
                </a:rPr>
                <a:t>|  Assurance | Tax | Strategy and Transactions | Consulting</a:t>
              </a:r>
              <a:endParaRPr lang="en-GB" altLang="en-US" sz="900" dirty="0">
                <a:solidFill>
                  <a:schemeClr val="bg1">
                    <a:lumMod val="95000"/>
                  </a:schemeClr>
                </a:solidFill>
                <a:latin typeface="EYInterstate Light" panose="02000506000000020004" pitchFamily="2" charset="0"/>
              </a:endParaRPr>
            </a:p>
          </p:txBody>
        </p:sp>
        <p:sp>
          <p:nvSpPr>
            <p:cNvPr id="12" name="Text Box 5">
              <a:extLst>
                <a:ext uri="{FF2B5EF4-FFF2-40B4-BE49-F238E27FC236}">
                  <a16:creationId xmlns:a16="http://schemas.microsoft.com/office/drawing/2014/main" id="{B03DCA2A-4531-4843-9429-3376D01C64BA}"/>
                </a:ext>
              </a:extLst>
            </p:cNvPr>
            <p:cNvSpPr txBox="1">
              <a:spLocks noChangeArrowheads="1"/>
            </p:cNvSpPr>
            <p:nvPr/>
          </p:nvSpPr>
          <p:spPr bwMode="auto">
            <a:xfrm>
              <a:off x="611101" y="981123"/>
              <a:ext cx="3995733"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N" altLang="en-US" sz="900" b="1" dirty="0">
                  <a:solidFill>
                    <a:schemeClr val="bg1">
                      <a:lumMod val="95000"/>
                    </a:schemeClr>
                  </a:solidFill>
                  <a:latin typeface="EYInterstate Light" panose="02000506000000020004" pitchFamily="2" charset="0"/>
                </a:rPr>
                <a:t>About EY</a:t>
              </a:r>
            </a:p>
            <a:p>
              <a:pPr eaLnBrk="1" hangingPunct="1"/>
              <a:r>
                <a:rPr lang="en-IN" altLang="en-US" sz="900" dirty="0">
                  <a:solidFill>
                    <a:schemeClr val="bg1">
                      <a:lumMod val="95000"/>
                    </a:schemeClr>
                  </a:solidFill>
                  <a:latin typeface="EYInterstate Light" panose="02000506000000020004" pitchFamily="2" charset="0"/>
                </a:rPr>
                <a:t>EY is a global leader in assurance, tax, transaction and advisory services. </a:t>
              </a:r>
            </a:p>
            <a:p>
              <a:pPr eaLnBrk="1" hangingPunct="1"/>
              <a:r>
                <a:rPr lang="en-IN" altLang="en-US" sz="900" dirty="0">
                  <a:solidFill>
                    <a:schemeClr val="bg1">
                      <a:lumMod val="95000"/>
                    </a:schemeClr>
                  </a:solidFill>
                  <a:latin typeface="EYInterstate Light" panose="02000506000000020004" pitchFamily="2" charset="0"/>
                </a:rPr>
                <a:t>The insights and quality services we deliver help build trust and confidence </a:t>
              </a:r>
            </a:p>
            <a:p>
              <a:pPr eaLnBrk="1" hangingPunct="1"/>
              <a:r>
                <a:rPr lang="en-IN" altLang="en-US" sz="900" dirty="0">
                  <a:solidFill>
                    <a:schemeClr val="bg1">
                      <a:lumMod val="95000"/>
                    </a:schemeClr>
                  </a:solidFill>
                  <a:latin typeface="EYInterstate Light" panose="02000506000000020004" pitchFamily="2" charset="0"/>
                </a:rPr>
                <a:t>in the capital markets and in economies the world over. We develop </a:t>
              </a:r>
            </a:p>
            <a:p>
              <a:pPr eaLnBrk="1" hangingPunct="1"/>
              <a:r>
                <a:rPr lang="en-IN" altLang="en-US" sz="900" dirty="0">
                  <a:solidFill>
                    <a:schemeClr val="bg1">
                      <a:lumMod val="95000"/>
                    </a:schemeClr>
                  </a:solidFill>
                  <a:latin typeface="EYInterstate Light" panose="02000506000000020004" pitchFamily="2" charset="0"/>
                </a:rPr>
                <a:t>outstanding leaders who team to deliver on our promises to all of our </a:t>
              </a:r>
            </a:p>
            <a:p>
              <a:pPr eaLnBrk="1" hangingPunct="1"/>
              <a:r>
                <a:rPr lang="en-IN" altLang="en-US" sz="900" dirty="0">
                  <a:solidFill>
                    <a:schemeClr val="bg1">
                      <a:lumMod val="95000"/>
                    </a:schemeClr>
                  </a:solidFill>
                  <a:latin typeface="EYInterstate Light" panose="02000506000000020004" pitchFamily="2" charset="0"/>
                </a:rPr>
                <a:t>stakeholders. In so doing, we play a critical role in building a better </a:t>
              </a:r>
            </a:p>
            <a:p>
              <a:pPr eaLnBrk="1" hangingPunct="1"/>
              <a:r>
                <a:rPr lang="en-IN" altLang="en-US" sz="900" dirty="0">
                  <a:solidFill>
                    <a:schemeClr val="bg1">
                      <a:lumMod val="95000"/>
                    </a:schemeClr>
                  </a:solidFill>
                  <a:latin typeface="EYInterstate Light" panose="02000506000000020004" pitchFamily="2" charset="0"/>
                </a:rPr>
                <a:t>working world for our people, for our clients and for our communities. </a:t>
              </a:r>
              <a:endParaRPr lang="en-US" altLang="en-US" sz="900" dirty="0">
                <a:solidFill>
                  <a:schemeClr val="bg1">
                    <a:lumMod val="95000"/>
                  </a:schemeClr>
                </a:solidFill>
                <a:latin typeface="EYInterstate Light" panose="02000506000000020004" pitchFamily="2" charset="0"/>
              </a:endParaRPr>
            </a:p>
          </p:txBody>
        </p:sp>
        <p:sp>
          <p:nvSpPr>
            <p:cNvPr id="8" name="Text Box 5">
              <a:extLst>
                <a:ext uri="{FF2B5EF4-FFF2-40B4-BE49-F238E27FC236}">
                  <a16:creationId xmlns:a16="http://schemas.microsoft.com/office/drawing/2014/main" id="{9F135D8B-9B10-402D-9747-A598B1740EA5}"/>
                </a:ext>
              </a:extLst>
            </p:cNvPr>
            <p:cNvSpPr txBox="1">
              <a:spLocks noChangeArrowheads="1"/>
            </p:cNvSpPr>
            <p:nvPr/>
          </p:nvSpPr>
          <p:spPr bwMode="auto">
            <a:xfrm>
              <a:off x="611102" y="2069694"/>
              <a:ext cx="414377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N" altLang="en-US" sz="900" dirty="0">
                  <a:solidFill>
                    <a:schemeClr val="bg1">
                      <a:lumMod val="95000"/>
                    </a:schemeClr>
                  </a:solidFill>
                  <a:latin typeface="EYInterstate Light" panose="02000506000000020004" pitchFamily="2" charset="0"/>
                </a:rPr>
                <a:t>EY refers to the global organization, and may refer to one or more, of the </a:t>
              </a:r>
            </a:p>
            <a:p>
              <a:pPr eaLnBrk="1" hangingPunct="1"/>
              <a:r>
                <a:rPr lang="en-IN" altLang="en-US" sz="900" dirty="0">
                  <a:solidFill>
                    <a:schemeClr val="bg1">
                      <a:lumMod val="95000"/>
                    </a:schemeClr>
                  </a:solidFill>
                  <a:latin typeface="EYInterstate Light" panose="02000506000000020004" pitchFamily="2" charset="0"/>
                </a:rPr>
                <a:t>member firms of Ernst &amp; Young Global Limited, each of which is a separate </a:t>
              </a:r>
            </a:p>
            <a:p>
              <a:pPr eaLnBrk="1" hangingPunct="1"/>
              <a:r>
                <a:rPr lang="en-IN" altLang="en-US" sz="900" dirty="0">
                  <a:solidFill>
                    <a:schemeClr val="bg1">
                      <a:lumMod val="95000"/>
                    </a:schemeClr>
                  </a:solidFill>
                  <a:latin typeface="EYInterstate Light" panose="02000506000000020004" pitchFamily="2" charset="0"/>
                </a:rPr>
                <a:t>legal entity. Ernst &amp; Young Global Limited, a UK company limited by </a:t>
              </a:r>
            </a:p>
            <a:p>
              <a:pPr eaLnBrk="1" hangingPunct="1"/>
              <a:r>
                <a:rPr lang="en-IN" altLang="en-US" sz="900" dirty="0">
                  <a:solidFill>
                    <a:schemeClr val="bg1">
                      <a:lumMod val="95000"/>
                    </a:schemeClr>
                  </a:solidFill>
                  <a:latin typeface="EYInterstate Light" panose="02000506000000020004" pitchFamily="2" charset="0"/>
                </a:rPr>
                <a:t>guarantee, does not provide services to clients. Information about how EY </a:t>
              </a:r>
            </a:p>
            <a:p>
              <a:pPr eaLnBrk="1" hangingPunct="1"/>
              <a:r>
                <a:rPr lang="en-IN" altLang="en-US" sz="900" dirty="0">
                  <a:solidFill>
                    <a:schemeClr val="bg1">
                      <a:lumMod val="95000"/>
                    </a:schemeClr>
                  </a:solidFill>
                  <a:latin typeface="EYInterstate Light" panose="02000506000000020004" pitchFamily="2" charset="0"/>
                </a:rPr>
                <a:t>collects and uses personal data and a description of the rights individuals </a:t>
              </a:r>
            </a:p>
            <a:p>
              <a:pPr eaLnBrk="1" hangingPunct="1"/>
              <a:r>
                <a:rPr lang="en-IN" altLang="en-US" sz="900" dirty="0">
                  <a:solidFill>
                    <a:schemeClr val="bg1">
                      <a:lumMod val="95000"/>
                    </a:schemeClr>
                  </a:solidFill>
                  <a:latin typeface="EYInterstate Light" panose="02000506000000020004" pitchFamily="2" charset="0"/>
                </a:rPr>
                <a:t>have under data protection legislation are available via ey.com/privacy. For </a:t>
              </a:r>
            </a:p>
            <a:p>
              <a:pPr eaLnBrk="1" hangingPunct="1"/>
              <a:r>
                <a:rPr lang="en-IN" altLang="en-US" sz="900" dirty="0">
                  <a:solidFill>
                    <a:schemeClr val="bg1">
                      <a:lumMod val="95000"/>
                    </a:schemeClr>
                  </a:solidFill>
                  <a:latin typeface="EYInterstate Light" panose="02000506000000020004" pitchFamily="2" charset="0"/>
                </a:rPr>
                <a:t>more information about our organization, please visit ey.com. </a:t>
              </a:r>
              <a:endParaRPr lang="en-US" altLang="en-US" sz="900" dirty="0">
                <a:solidFill>
                  <a:schemeClr val="bg1">
                    <a:lumMod val="95000"/>
                  </a:schemeClr>
                </a:solidFill>
                <a:latin typeface="EYInterstate Light" panose="02000506000000020004" pitchFamily="2" charset="0"/>
              </a:endParaRPr>
            </a:p>
          </p:txBody>
        </p:sp>
        <p:sp>
          <p:nvSpPr>
            <p:cNvPr id="9" name="Text Box 5">
              <a:extLst>
                <a:ext uri="{FF2B5EF4-FFF2-40B4-BE49-F238E27FC236}">
                  <a16:creationId xmlns:a16="http://schemas.microsoft.com/office/drawing/2014/main" id="{6B292C0C-4BA6-48D5-95A2-CC92AF5191A5}"/>
                </a:ext>
              </a:extLst>
            </p:cNvPr>
            <p:cNvSpPr txBox="1">
              <a:spLocks noChangeArrowheads="1"/>
            </p:cNvSpPr>
            <p:nvPr/>
          </p:nvSpPr>
          <p:spPr bwMode="auto">
            <a:xfrm>
              <a:off x="611102" y="3158265"/>
              <a:ext cx="41437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N" altLang="en-US" sz="900" dirty="0">
                  <a:solidFill>
                    <a:schemeClr val="bg1">
                      <a:lumMod val="95000"/>
                    </a:schemeClr>
                  </a:solidFill>
                  <a:latin typeface="EYInterstate Light" panose="02000506000000020004" pitchFamily="2" charset="0"/>
                </a:rPr>
                <a:t>© 2020 EYGM Limited.  </a:t>
              </a:r>
            </a:p>
            <a:p>
              <a:pPr eaLnBrk="1" hangingPunct="1"/>
              <a:r>
                <a:rPr lang="en-IN" altLang="en-US" sz="900" dirty="0">
                  <a:solidFill>
                    <a:schemeClr val="bg1">
                      <a:lumMod val="95000"/>
                    </a:schemeClr>
                  </a:solidFill>
                  <a:latin typeface="EYInterstate Light" panose="02000506000000020004" pitchFamily="2" charset="0"/>
                </a:rPr>
                <a:t>All Rights Reserved.</a:t>
              </a:r>
            </a:p>
            <a:p>
              <a:pPr eaLnBrk="1" hangingPunct="1"/>
              <a:r>
                <a:rPr lang="en-IN" altLang="en-US" sz="900" dirty="0">
                  <a:solidFill>
                    <a:schemeClr val="bg1">
                      <a:lumMod val="95000"/>
                    </a:schemeClr>
                  </a:solidFill>
                  <a:latin typeface="EYInterstate Light" panose="02000506000000020004" pitchFamily="2" charset="0"/>
                </a:rPr>
                <a:t>ED None</a:t>
              </a:r>
              <a:endParaRPr lang="en-US" altLang="en-US" sz="900" dirty="0">
                <a:solidFill>
                  <a:schemeClr val="bg1">
                    <a:lumMod val="95000"/>
                  </a:schemeClr>
                </a:solidFill>
                <a:latin typeface="EYInterstate Light" panose="02000506000000020004" pitchFamily="2" charset="0"/>
              </a:endParaRPr>
            </a:p>
          </p:txBody>
        </p:sp>
        <p:sp>
          <p:nvSpPr>
            <p:cNvPr id="15" name="Text Box 5">
              <a:extLst>
                <a:ext uri="{FF2B5EF4-FFF2-40B4-BE49-F238E27FC236}">
                  <a16:creationId xmlns:a16="http://schemas.microsoft.com/office/drawing/2014/main" id="{428702D2-4165-4174-AD67-6EB7EC53F8C6}"/>
                </a:ext>
              </a:extLst>
            </p:cNvPr>
            <p:cNvSpPr txBox="1">
              <a:spLocks noChangeArrowheads="1"/>
            </p:cNvSpPr>
            <p:nvPr/>
          </p:nvSpPr>
          <p:spPr bwMode="auto">
            <a:xfrm>
              <a:off x="611103" y="3680780"/>
              <a:ext cx="399573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N" altLang="en-US" sz="700" dirty="0">
                  <a:solidFill>
                    <a:schemeClr val="bg1">
                      <a:lumMod val="95000"/>
                    </a:schemeClr>
                  </a:solidFill>
                  <a:latin typeface="EYInterstate Light" panose="02000506000000020004" pitchFamily="2" charset="0"/>
                </a:rPr>
                <a:t>This material has been prepared for general informational purposes only and is not intended to </a:t>
              </a:r>
            </a:p>
            <a:p>
              <a:pPr eaLnBrk="1" hangingPunct="1"/>
              <a:r>
                <a:rPr lang="en-IN" altLang="en-US" sz="700" dirty="0">
                  <a:solidFill>
                    <a:schemeClr val="bg1">
                      <a:lumMod val="95000"/>
                    </a:schemeClr>
                  </a:solidFill>
                  <a:latin typeface="EYInterstate Light" panose="02000506000000020004" pitchFamily="2" charset="0"/>
                </a:rPr>
                <a:t>be relied upon as accounting, tax or other professional advice. Please refer to your advisors for </a:t>
              </a:r>
            </a:p>
            <a:p>
              <a:pPr eaLnBrk="1" hangingPunct="1"/>
              <a:r>
                <a:rPr lang="en-IN" altLang="en-US" sz="700" dirty="0">
                  <a:solidFill>
                    <a:schemeClr val="bg1">
                      <a:lumMod val="95000"/>
                    </a:schemeClr>
                  </a:solidFill>
                  <a:latin typeface="EYInterstate Light" panose="02000506000000020004" pitchFamily="2" charset="0"/>
                </a:rPr>
                <a:t>specific advice. </a:t>
              </a:r>
              <a:endParaRPr lang="en-US" altLang="en-US" sz="700" dirty="0">
                <a:solidFill>
                  <a:schemeClr val="bg1">
                    <a:lumMod val="95000"/>
                  </a:schemeClr>
                </a:solidFill>
                <a:latin typeface="EYInterstate Light" panose="02000506000000020004" pitchFamily="2" charset="0"/>
              </a:endParaRPr>
            </a:p>
          </p:txBody>
        </p:sp>
        <p:sp>
          <p:nvSpPr>
            <p:cNvPr id="16" name="Text Box 5">
              <a:extLst>
                <a:ext uri="{FF2B5EF4-FFF2-40B4-BE49-F238E27FC236}">
                  <a16:creationId xmlns:a16="http://schemas.microsoft.com/office/drawing/2014/main" id="{86B98928-2741-470C-96CC-F48FE0AEDB74}"/>
                </a:ext>
              </a:extLst>
            </p:cNvPr>
            <p:cNvSpPr txBox="1">
              <a:spLocks noChangeArrowheads="1"/>
            </p:cNvSpPr>
            <p:nvPr/>
          </p:nvSpPr>
          <p:spPr bwMode="auto">
            <a:xfrm>
              <a:off x="611102" y="4087137"/>
              <a:ext cx="414377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IN" altLang="en-US" sz="1050" b="1" dirty="0">
                  <a:solidFill>
                    <a:schemeClr val="bg1">
                      <a:lumMod val="95000"/>
                    </a:schemeClr>
                  </a:solidFill>
                  <a:latin typeface="EYInterstate Light" panose="02000506000000020004" pitchFamily="2" charset="0"/>
                </a:rPr>
                <a:t>ey.com</a:t>
              </a:r>
              <a:endParaRPr lang="en-US" altLang="en-US" sz="1050" b="1" dirty="0">
                <a:solidFill>
                  <a:schemeClr val="bg1">
                    <a:lumMod val="95000"/>
                  </a:schemeClr>
                </a:solidFill>
                <a:latin typeface="EYInterstate Light" panose="02000506000000020004" pitchFamily="2" charset="0"/>
              </a:endParaRPr>
            </a:p>
          </p:txBody>
        </p:sp>
      </p:grpSp>
    </p:spTree>
    <p:extLst>
      <p:ext uri="{BB962C8B-B14F-4D97-AF65-F5344CB8AC3E}">
        <p14:creationId xmlns:p14="http://schemas.microsoft.com/office/powerpoint/2010/main" val="2150832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Team name and member details</a:t>
            </a:r>
            <a:br>
              <a:rPr lang="en-IN" dirty="0"/>
            </a:br>
            <a:endParaRPr lang="en-IN" dirty="0"/>
          </a:p>
        </p:txBody>
      </p:sp>
      <p:sp>
        <p:nvSpPr>
          <p:cNvPr id="18" name="Rectangle 17">
            <a:extLst>
              <a:ext uri="{FF2B5EF4-FFF2-40B4-BE49-F238E27FC236}">
                <a16:creationId xmlns:a16="http://schemas.microsoft.com/office/drawing/2014/main" id="{255BC48E-56CA-4AB5-8CEB-A9A8B29EF0E1}"/>
              </a:ext>
            </a:extLst>
          </p:cNvPr>
          <p:cNvSpPr/>
          <p:nvPr/>
        </p:nvSpPr>
        <p:spPr>
          <a:xfrm>
            <a:off x="609599" y="1733157"/>
            <a:ext cx="10209385" cy="369332"/>
          </a:xfrm>
          <a:prstGeom prst="rect">
            <a:avLst/>
          </a:prstGeom>
        </p:spPr>
        <p:txBody>
          <a:bodyPr wrap="square">
            <a:spAutoFit/>
          </a:bodyPr>
          <a:lstStyle/>
          <a:p>
            <a:r>
              <a:rPr lang="en-GB" dirty="0">
                <a:solidFill>
                  <a:schemeClr val="bg1"/>
                </a:solidFill>
                <a:latin typeface="EYInterstate Light" panose="02000506000000020004" pitchFamily="2" charset="0"/>
              </a:rPr>
              <a:t>Theme: The chosen theme for the submission is AI in Capacity Management</a:t>
            </a:r>
            <a:endParaRPr lang="en-US" dirty="0"/>
          </a:p>
        </p:txBody>
      </p:sp>
      <p:pic>
        <p:nvPicPr>
          <p:cNvPr id="6" name="Picture 5">
            <a:extLst>
              <a:ext uri="{FF2B5EF4-FFF2-40B4-BE49-F238E27FC236}">
                <a16:creationId xmlns:a16="http://schemas.microsoft.com/office/drawing/2014/main" id="{DDE3A6FD-0184-4957-B927-5516EFDCFE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8985" y="524907"/>
            <a:ext cx="769448" cy="719386"/>
          </a:xfrm>
          <a:prstGeom prst="rect">
            <a:avLst/>
          </a:prstGeom>
          <a:ln w="3175">
            <a:solidFill>
              <a:schemeClr val="bg1"/>
            </a:solidFill>
          </a:ln>
        </p:spPr>
      </p:pic>
      <p:sp>
        <p:nvSpPr>
          <p:cNvPr id="7" name="Rectangle 6">
            <a:extLst>
              <a:ext uri="{FF2B5EF4-FFF2-40B4-BE49-F238E27FC236}">
                <a16:creationId xmlns:a16="http://schemas.microsoft.com/office/drawing/2014/main" id="{5C4EE65A-EFBE-423C-A8D2-45D733945232}"/>
              </a:ext>
            </a:extLst>
          </p:cNvPr>
          <p:cNvSpPr/>
          <p:nvPr/>
        </p:nvSpPr>
        <p:spPr>
          <a:xfrm>
            <a:off x="609599" y="2286773"/>
            <a:ext cx="10209384" cy="369332"/>
          </a:xfrm>
          <a:prstGeom prst="rect">
            <a:avLst/>
          </a:prstGeom>
        </p:spPr>
        <p:txBody>
          <a:bodyPr wrap="square">
            <a:spAutoFit/>
          </a:bodyPr>
          <a:lstStyle/>
          <a:p>
            <a:r>
              <a:rPr lang="en-GB" dirty="0">
                <a:solidFill>
                  <a:schemeClr val="bg1"/>
                </a:solidFill>
                <a:latin typeface="EYInterstate Light" panose="02000506000000020004" pitchFamily="2" charset="0"/>
              </a:rPr>
              <a:t>Project Title: Smart Capacity Management Dashboard </a:t>
            </a:r>
            <a:endParaRPr lang="en-US" dirty="0"/>
          </a:p>
        </p:txBody>
      </p:sp>
      <p:sp>
        <p:nvSpPr>
          <p:cNvPr id="5" name="TextBox 4">
            <a:extLst>
              <a:ext uri="{FF2B5EF4-FFF2-40B4-BE49-F238E27FC236}">
                <a16:creationId xmlns:a16="http://schemas.microsoft.com/office/drawing/2014/main" id="{3FC0CFF8-573C-4D7B-99D0-42807CAE0EF8}"/>
              </a:ext>
            </a:extLst>
          </p:cNvPr>
          <p:cNvSpPr txBox="1"/>
          <p:nvPr/>
        </p:nvSpPr>
        <p:spPr>
          <a:xfrm>
            <a:off x="609600" y="1163782"/>
            <a:ext cx="8876146" cy="274434"/>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dirty="0">
                <a:solidFill>
                  <a:schemeClr val="bg1"/>
                </a:solidFill>
              </a:rPr>
              <a:t>Member : Soumik Banerjee</a:t>
            </a:r>
            <a:endParaRPr lang="en-US" sz="2800" dirty="0">
              <a:solidFill>
                <a:schemeClr val="bg1"/>
              </a:solidFill>
            </a:endParaRPr>
          </a:p>
        </p:txBody>
      </p:sp>
    </p:spTree>
    <p:extLst>
      <p:ext uri="{BB962C8B-B14F-4D97-AF65-F5344CB8AC3E}">
        <p14:creationId xmlns:p14="http://schemas.microsoft.com/office/powerpoint/2010/main" val="108676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statement</a:t>
            </a:r>
          </a:p>
        </p:txBody>
      </p:sp>
      <p:sp>
        <p:nvSpPr>
          <p:cNvPr id="3" name="Content Placeholder 2"/>
          <p:cNvSpPr>
            <a:spLocks noGrp="1"/>
          </p:cNvSpPr>
          <p:nvPr>
            <p:ph idx="1"/>
          </p:nvPr>
        </p:nvSpPr>
        <p:spPr>
          <a:xfrm>
            <a:off x="609918" y="1137920"/>
            <a:ext cx="10978515" cy="271780"/>
          </a:xfrm>
        </p:spPr>
        <p:txBody>
          <a:bodyPr/>
          <a:lstStyle/>
          <a:p>
            <a:pPr marL="0" indent="0">
              <a:buNone/>
            </a:pPr>
            <a:r>
              <a:rPr lang="en-IN" b="1" dirty="0"/>
              <a:t>Define the exact problem that you intend to solve</a:t>
            </a:r>
            <a:r>
              <a:rPr lang="en-IN" dirty="0"/>
              <a:t>.</a:t>
            </a:r>
          </a:p>
        </p:txBody>
      </p:sp>
      <p:sp>
        <p:nvSpPr>
          <p:cNvPr id="5" name="Content Placeholder 2">
            <a:extLst>
              <a:ext uri="{FF2B5EF4-FFF2-40B4-BE49-F238E27FC236}">
                <a16:creationId xmlns:a16="http://schemas.microsoft.com/office/drawing/2014/main" id="{F52CEA04-9512-4F44-8488-CC68DB636453}"/>
              </a:ext>
            </a:extLst>
          </p:cNvPr>
          <p:cNvSpPr txBox="1">
            <a:spLocks/>
          </p:cNvSpPr>
          <p:nvPr/>
        </p:nvSpPr>
        <p:spPr>
          <a:xfrm>
            <a:off x="609918" y="1741972"/>
            <a:ext cx="10978515" cy="4125427"/>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1800" dirty="0"/>
              <a:t>Based on the given problem statement, EY currently manages all Capacity Management activities manually. The objective of the project is to automate the process and provide an interface that consumes incoming request and furnishes best candidates with minimal human intervention</a:t>
            </a:r>
          </a:p>
          <a:p>
            <a:pPr marL="0" indent="0" algn="just">
              <a:buNone/>
            </a:pPr>
            <a:r>
              <a:rPr lang="en-IN" sz="1800" dirty="0"/>
              <a:t>Different aspects of the system are </a:t>
            </a:r>
          </a:p>
          <a:p>
            <a:pPr algn="just">
              <a:buFontTx/>
              <a:buChar char="-"/>
            </a:pPr>
            <a:r>
              <a:rPr lang="en-IN" sz="1800" dirty="0"/>
              <a:t>Automated data discrepancy resolution in incoming request</a:t>
            </a:r>
          </a:p>
          <a:p>
            <a:pPr algn="just">
              <a:buFontTx/>
              <a:buChar char="-"/>
            </a:pPr>
            <a:r>
              <a:rPr lang="en-IN" sz="1800" dirty="0"/>
              <a:t>Supply and skill repository maintenance and standardization</a:t>
            </a:r>
          </a:p>
          <a:p>
            <a:pPr algn="just">
              <a:buFontTx/>
              <a:buChar char="-"/>
            </a:pPr>
            <a:r>
              <a:rPr lang="en-IN" sz="1800" dirty="0"/>
              <a:t>Web UI for request submission and matches</a:t>
            </a:r>
          </a:p>
          <a:p>
            <a:pPr algn="just">
              <a:buFontTx/>
              <a:buChar char="-"/>
            </a:pPr>
            <a:r>
              <a:rPr lang="en-IN" sz="1800" dirty="0"/>
              <a:t>Support for both Bulk and Individual request submission</a:t>
            </a:r>
          </a:p>
          <a:p>
            <a:pPr marL="0" indent="0" algn="just">
              <a:buNone/>
            </a:pPr>
            <a:endParaRPr lang="en-IN" sz="1800" dirty="0"/>
          </a:p>
          <a:p>
            <a:pPr marL="0" indent="0" algn="just">
              <a:buNone/>
            </a:pPr>
            <a:r>
              <a:rPr lang="en-IN" sz="1800" dirty="0"/>
              <a:t>Post campaign, if the </a:t>
            </a:r>
            <a:r>
              <a:rPr lang="en-IN" sz="1800" b="1" dirty="0"/>
              <a:t>prototype gets selected</a:t>
            </a:r>
            <a:r>
              <a:rPr lang="en-IN" sz="1800" dirty="0"/>
              <a:t>, there will be several aspects that can be improved</a:t>
            </a:r>
          </a:p>
          <a:p>
            <a:pPr algn="just">
              <a:buFontTx/>
              <a:buChar char="-"/>
            </a:pPr>
            <a:r>
              <a:rPr lang="en-IN" sz="1800" dirty="0"/>
              <a:t>Performance and presentation of the system</a:t>
            </a:r>
          </a:p>
          <a:p>
            <a:pPr algn="just">
              <a:buFontTx/>
              <a:buChar char="-"/>
            </a:pPr>
            <a:r>
              <a:rPr lang="en-IN" sz="1800" dirty="0"/>
              <a:t>Functionality and validations inbuilt in the system</a:t>
            </a:r>
          </a:p>
          <a:p>
            <a:pPr algn="just">
              <a:buFontTx/>
              <a:buChar char="-"/>
            </a:pPr>
            <a:r>
              <a:rPr lang="en-IN" sz="1800" dirty="0"/>
              <a:t>Backend intelligence for quicker skill mapping</a:t>
            </a:r>
          </a:p>
          <a:p>
            <a:pPr algn="just">
              <a:buFontTx/>
              <a:buChar char="-"/>
            </a:pPr>
            <a:r>
              <a:rPr lang="en-IN" sz="1800" dirty="0"/>
              <a:t>Other Business aspects as required by EY team (E.g.: Soft block of resources)</a:t>
            </a:r>
          </a:p>
        </p:txBody>
      </p:sp>
      <p:pic>
        <p:nvPicPr>
          <p:cNvPr id="6" name="Picture 5">
            <a:extLst>
              <a:ext uri="{FF2B5EF4-FFF2-40B4-BE49-F238E27FC236}">
                <a16:creationId xmlns:a16="http://schemas.microsoft.com/office/drawing/2014/main" id="{F11B8931-5ADE-4F78-A2AB-C5C49BBD94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8985" y="524907"/>
            <a:ext cx="769448" cy="719386"/>
          </a:xfrm>
          <a:prstGeom prst="rect">
            <a:avLst/>
          </a:prstGeom>
          <a:ln w="3175">
            <a:solidFill>
              <a:schemeClr val="bg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600E-04DB-4A6D-8112-874982CFB995}"/>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9E2910D3-748F-4B93-A6AF-E10B5723C962}"/>
              </a:ext>
            </a:extLst>
          </p:cNvPr>
          <p:cNvSpPr>
            <a:spLocks noGrp="1"/>
          </p:cNvSpPr>
          <p:nvPr>
            <p:ph idx="1"/>
          </p:nvPr>
        </p:nvSpPr>
        <p:spPr>
          <a:xfrm>
            <a:off x="609918" y="971672"/>
            <a:ext cx="10978515" cy="4947920"/>
          </a:xfrm>
        </p:spPr>
        <p:txBody>
          <a:bodyPr/>
          <a:lstStyle/>
          <a:p>
            <a:pPr lvl="1"/>
            <a:r>
              <a:rPr lang="en-IN" sz="1700" dirty="0"/>
              <a:t>How it helps to solve the problem?</a:t>
            </a:r>
          </a:p>
          <a:p>
            <a:pPr lvl="2"/>
            <a:r>
              <a:rPr lang="en-IN" sz="1500" dirty="0"/>
              <a:t>The solution is a web UI platform with the server hosting the Supply Pool and Skill datasets.</a:t>
            </a:r>
          </a:p>
          <a:p>
            <a:pPr lvl="2"/>
            <a:r>
              <a:rPr lang="en-IN" sz="1500" dirty="0"/>
              <a:t>The platform provides access to submit request individually or in Bulk mode</a:t>
            </a:r>
          </a:p>
          <a:p>
            <a:pPr lvl="2"/>
            <a:r>
              <a:rPr lang="en-IN" sz="1500" dirty="0"/>
              <a:t>The platform gives the score of all Employees sorted in the requested order of the problem statement</a:t>
            </a:r>
          </a:p>
          <a:p>
            <a:pPr lvl="1"/>
            <a:r>
              <a:rPr lang="en-IN" sz="1700" dirty="0"/>
              <a:t>What are the impact metrics that one can use to </a:t>
            </a:r>
            <a:r>
              <a:rPr lang="en-US" sz="1700" dirty="0"/>
              <a:t>analyze</a:t>
            </a:r>
            <a:r>
              <a:rPr lang="en-IN" sz="1700" dirty="0"/>
              <a:t> the effect of the solution?</a:t>
            </a:r>
          </a:p>
          <a:p>
            <a:pPr lvl="2"/>
            <a:r>
              <a:rPr lang="en-IN" sz="1500" dirty="0"/>
              <a:t>The solution can be evaluated based on the following factors:</a:t>
            </a:r>
          </a:p>
          <a:p>
            <a:pPr marL="1069848" lvl="3" indent="0">
              <a:buNone/>
            </a:pPr>
            <a:r>
              <a:rPr lang="en-IN" sz="1300" dirty="0"/>
              <a:t>* Effectiveness in handling incoming requests	* Effectiveness in scoring an employee on all factors mentioned</a:t>
            </a:r>
          </a:p>
          <a:p>
            <a:pPr marL="1069848" lvl="3" indent="0">
              <a:buNone/>
            </a:pPr>
            <a:r>
              <a:rPr lang="en-IN" sz="1300" dirty="0"/>
              <a:t>* Matching of employee to request		* Effectiveness in handling data discrepancy of incoming request</a:t>
            </a:r>
          </a:p>
          <a:p>
            <a:pPr marL="1069848" lvl="3" indent="0">
              <a:buNone/>
            </a:pPr>
            <a:r>
              <a:rPr lang="en-IN" sz="1300" dirty="0"/>
              <a:t>* Reduction of manual intervention</a:t>
            </a:r>
          </a:p>
          <a:p>
            <a:pPr lvl="1"/>
            <a:r>
              <a:rPr lang="en-IN" sz="1700" dirty="0"/>
              <a:t>Frameworks/Tools/Technologies stacks to be used</a:t>
            </a:r>
          </a:p>
          <a:p>
            <a:pPr lvl="2"/>
            <a:r>
              <a:rPr lang="en-IN" sz="1500" dirty="0"/>
              <a:t>The below details are used for Prototype solution creation</a:t>
            </a:r>
          </a:p>
          <a:p>
            <a:pPr lvl="3"/>
            <a:r>
              <a:rPr lang="en-IN" sz="1300" dirty="0"/>
              <a:t>Server backend: Python.</a:t>
            </a:r>
          </a:p>
          <a:p>
            <a:pPr lvl="3"/>
            <a:r>
              <a:rPr lang="en-IN" sz="1300" dirty="0"/>
              <a:t>Web UI platform: Streamlit server (used for Prototyping)</a:t>
            </a:r>
            <a:endParaRPr lang="en-IN" dirty="0"/>
          </a:p>
          <a:p>
            <a:pPr lvl="1"/>
            <a:r>
              <a:rPr lang="en-IN" dirty="0"/>
              <a:t>How easily can your solution be implemented and how effective will it be?</a:t>
            </a:r>
          </a:p>
          <a:p>
            <a:pPr lvl="2"/>
            <a:r>
              <a:rPr lang="en-IN" dirty="0"/>
              <a:t>The solution is highly portable since it has minimal artifacts</a:t>
            </a:r>
          </a:p>
          <a:p>
            <a:pPr lvl="2"/>
            <a:r>
              <a:rPr lang="en-IN" dirty="0"/>
              <a:t>Environmental dependencies include few open source Python libraries (no license cost)</a:t>
            </a:r>
          </a:p>
          <a:p>
            <a:pPr lvl="1"/>
            <a:r>
              <a:rPr lang="en-IN" dirty="0"/>
              <a:t>Extent of Scalability/Usability</a:t>
            </a:r>
          </a:p>
          <a:p>
            <a:pPr lvl="2"/>
            <a:r>
              <a:rPr lang="en-IN" dirty="0"/>
              <a:t>Scalability is limited, as the prototype variant is not optimized for high parallel usage</a:t>
            </a:r>
          </a:p>
          <a:p>
            <a:pPr lvl="2"/>
            <a:r>
              <a:rPr lang="en-IN" dirty="0"/>
              <a:t>Usability is high, as the UI is very minimal and intuitive and requires minimal human intervention </a:t>
            </a:r>
          </a:p>
          <a:p>
            <a:pPr lvl="1"/>
            <a:endParaRPr lang="en-US" sz="2100" dirty="0"/>
          </a:p>
        </p:txBody>
      </p:sp>
      <p:pic>
        <p:nvPicPr>
          <p:cNvPr id="5" name="Picture 4">
            <a:extLst>
              <a:ext uri="{FF2B5EF4-FFF2-40B4-BE49-F238E27FC236}">
                <a16:creationId xmlns:a16="http://schemas.microsoft.com/office/drawing/2014/main" id="{2BDFFDD9-DA84-4645-8DD8-62174B02E2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8985" y="524907"/>
            <a:ext cx="769448" cy="719386"/>
          </a:xfrm>
          <a:prstGeom prst="rect">
            <a:avLst/>
          </a:prstGeom>
          <a:ln w="3175">
            <a:solidFill>
              <a:schemeClr val="bg1"/>
            </a:solidFill>
          </a:ln>
        </p:spPr>
      </p:pic>
    </p:spTree>
    <p:extLst>
      <p:ext uri="{BB962C8B-B14F-4D97-AF65-F5344CB8AC3E}">
        <p14:creationId xmlns:p14="http://schemas.microsoft.com/office/powerpoint/2010/main" val="386637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1A646-ACD8-4724-AB18-DCFC0D7B88C9}"/>
              </a:ext>
            </a:extLst>
          </p:cNvPr>
          <p:cNvSpPr>
            <a:spLocks noGrp="1"/>
          </p:cNvSpPr>
          <p:nvPr>
            <p:ph type="title"/>
          </p:nvPr>
        </p:nvSpPr>
        <p:spPr/>
        <p:txBody>
          <a:bodyPr/>
          <a:lstStyle/>
          <a:p>
            <a:r>
              <a:rPr lang="en-US" dirty="0"/>
              <a:t>Solution (Assumptions)</a:t>
            </a:r>
          </a:p>
        </p:txBody>
      </p:sp>
      <p:sp>
        <p:nvSpPr>
          <p:cNvPr id="3" name="Content Placeholder 2">
            <a:extLst>
              <a:ext uri="{FF2B5EF4-FFF2-40B4-BE49-F238E27FC236}">
                <a16:creationId xmlns:a16="http://schemas.microsoft.com/office/drawing/2014/main" id="{3D747087-AAD7-41F0-B6BA-B115D27F86CA}"/>
              </a:ext>
            </a:extLst>
          </p:cNvPr>
          <p:cNvSpPr>
            <a:spLocks noGrp="1"/>
          </p:cNvSpPr>
          <p:nvPr>
            <p:ph idx="1"/>
          </p:nvPr>
        </p:nvSpPr>
        <p:spPr/>
        <p:txBody>
          <a:bodyPr/>
          <a:lstStyle/>
          <a:p>
            <a:pPr marL="0" indent="0">
              <a:buNone/>
            </a:pPr>
            <a:r>
              <a:rPr lang="en-IN" dirty="0"/>
              <a:t>The scoring Algorithm uses the following assumptions</a:t>
            </a:r>
          </a:p>
          <a:p>
            <a:pPr lvl="2"/>
            <a:r>
              <a:rPr lang="en-IN" dirty="0"/>
              <a:t>Scoring is such created that individual score will be restricted from 0 to 1</a:t>
            </a:r>
          </a:p>
          <a:p>
            <a:pPr lvl="2"/>
            <a:r>
              <a:rPr lang="en-IN" dirty="0"/>
              <a:t>Bench Ageing: Preference given to most recent inductee in the Pool to older entries. Oldest is given a score of 0.5 and most recent a score of 1.0</a:t>
            </a:r>
          </a:p>
          <a:p>
            <a:pPr lvl="2"/>
            <a:r>
              <a:rPr lang="en-IN" dirty="0"/>
              <a:t> Experience: </a:t>
            </a:r>
          </a:p>
          <a:p>
            <a:pPr lvl="3"/>
            <a:r>
              <a:rPr lang="en-IN" dirty="0"/>
              <a:t>Employees not meeting min Experience is scored at 0.0</a:t>
            </a:r>
          </a:p>
          <a:p>
            <a:pPr lvl="3"/>
            <a:r>
              <a:rPr lang="en-IN" dirty="0"/>
              <a:t>Employees with experience &gt;= requested experience are scored based on their experience with employees having highest experience having highest score(1.0) </a:t>
            </a:r>
          </a:p>
          <a:p>
            <a:pPr lvl="3"/>
            <a:r>
              <a:rPr lang="en-IN" dirty="0"/>
              <a:t>The minimum score (above 0) is given to employees just meeting the experience criteria.</a:t>
            </a:r>
          </a:p>
          <a:p>
            <a:pPr lvl="3"/>
            <a:r>
              <a:rPr lang="en-IN" dirty="0"/>
              <a:t>Score linearly increases with increase in experience</a:t>
            </a:r>
          </a:p>
          <a:p>
            <a:pPr lvl="2"/>
            <a:r>
              <a:rPr lang="en-IN" dirty="0"/>
              <a:t>Location: If city of the employee matches request then score =1.0, else if country matches score=0.5, else score=0</a:t>
            </a:r>
          </a:p>
          <a:p>
            <a:pPr lvl="2"/>
            <a:r>
              <a:rPr lang="en-IN" dirty="0"/>
              <a:t>Skill Level: 4 skill levels are given a multiplication factor of 0.5 to 1.0 (linear increase rate)</a:t>
            </a:r>
          </a:p>
          <a:p>
            <a:pPr lvl="3"/>
            <a:r>
              <a:rPr lang="en-IN" dirty="0"/>
              <a:t>0.5 assigned to level 1 </a:t>
            </a:r>
          </a:p>
          <a:p>
            <a:pPr lvl="3"/>
            <a:r>
              <a:rPr lang="en-IN" dirty="0"/>
              <a:t>1.0 assigned to level 4</a:t>
            </a:r>
          </a:p>
          <a:p>
            <a:pPr lvl="2"/>
            <a:r>
              <a:rPr lang="en-IN" dirty="0"/>
              <a:t>Skill set: For each of the 3 skills, for each category</a:t>
            </a:r>
          </a:p>
          <a:p>
            <a:pPr lvl="3"/>
            <a:r>
              <a:rPr lang="en-IN" dirty="0"/>
              <a:t>Score=1.0 if matches, else 0.0</a:t>
            </a:r>
          </a:p>
          <a:p>
            <a:pPr lvl="3"/>
            <a:r>
              <a:rPr lang="en-IN" dirty="0"/>
              <a:t>Skill score=skill score*skill level multiplication factor</a:t>
            </a:r>
          </a:p>
          <a:p>
            <a:pPr lvl="3"/>
            <a:r>
              <a:rPr lang="en-IN" dirty="0"/>
              <a:t>For each category, total score =(∑ (total skill score)/total requested skills)* Weight of the category based on Service Line</a:t>
            </a:r>
            <a:endParaRPr lang="en-US" dirty="0"/>
          </a:p>
        </p:txBody>
      </p:sp>
    </p:spTree>
    <p:extLst>
      <p:ext uri="{BB962C8B-B14F-4D97-AF65-F5344CB8AC3E}">
        <p14:creationId xmlns:p14="http://schemas.microsoft.com/office/powerpoint/2010/main" val="619887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0FB-D773-4D65-9C3C-3FC9CC801098}"/>
              </a:ext>
            </a:extLst>
          </p:cNvPr>
          <p:cNvSpPr>
            <a:spLocks noGrp="1"/>
          </p:cNvSpPr>
          <p:nvPr>
            <p:ph type="title"/>
          </p:nvPr>
        </p:nvSpPr>
        <p:spPr/>
        <p:txBody>
          <a:bodyPr/>
          <a:lstStyle/>
          <a:p>
            <a:r>
              <a:rPr lang="en-US" dirty="0"/>
              <a:t>Checklist</a:t>
            </a:r>
          </a:p>
        </p:txBody>
      </p:sp>
      <p:sp>
        <p:nvSpPr>
          <p:cNvPr id="4" name="Content Placeholder 2">
            <a:extLst>
              <a:ext uri="{FF2B5EF4-FFF2-40B4-BE49-F238E27FC236}">
                <a16:creationId xmlns:a16="http://schemas.microsoft.com/office/drawing/2014/main" id="{5029C830-CA56-4BF8-8B97-DDE18581B608}"/>
              </a:ext>
            </a:extLst>
          </p:cNvPr>
          <p:cNvSpPr>
            <a:spLocks noGrp="1"/>
          </p:cNvSpPr>
          <p:nvPr>
            <p:ph idx="1"/>
          </p:nvPr>
        </p:nvSpPr>
        <p:spPr>
          <a:xfrm>
            <a:off x="609918" y="1137920"/>
            <a:ext cx="10978515" cy="271780"/>
          </a:xfrm>
        </p:spPr>
        <p:txBody>
          <a:bodyPr>
            <a:noAutofit/>
          </a:bodyPr>
          <a:lstStyle/>
          <a:p>
            <a:pPr marL="0" marR="0">
              <a:spcBef>
                <a:spcPts val="0"/>
              </a:spcBef>
              <a:spcAft>
                <a:spcPts val="0"/>
              </a:spcAft>
            </a:pPr>
            <a:r>
              <a:rPr lang="en-US" sz="1800" b="1" dirty="0">
                <a:effectLst/>
                <a:latin typeface="Calibri" panose="020F0502020204030204" pitchFamily="34" charset="0"/>
              </a:rPr>
              <a:t>Skill Dataset process</a:t>
            </a:r>
            <a:endParaRPr lang="en-US" sz="1800" dirty="0">
              <a:effectLst/>
              <a:latin typeface="Calibri" panose="020F0502020204030204" pitchFamily="34" charset="0"/>
            </a:endParaRPr>
          </a:p>
          <a:p>
            <a:pPr marL="699516" lvl="1" fontAlgn="ctr">
              <a:spcBef>
                <a:spcPts val="0"/>
              </a:spcBef>
              <a:buFont typeface="+mj-lt"/>
              <a:buAutoNum type="arabicPeriod"/>
            </a:pPr>
            <a:r>
              <a:rPr lang="en-US" sz="1600" b="0" i="0" dirty="0">
                <a:effectLst/>
                <a:latin typeface="Calibri" panose="020F0502020204030204" pitchFamily="34" charset="0"/>
              </a:rPr>
              <a:t>Handle missing values in Skill Dataset</a:t>
            </a:r>
          </a:p>
          <a:p>
            <a:pPr marL="699516" lvl="1" fontAlgn="ctr">
              <a:spcBef>
                <a:spcPts val="0"/>
              </a:spcBef>
              <a:buFont typeface="+mj-lt"/>
              <a:buAutoNum type="arabicPeriod"/>
            </a:pPr>
            <a:r>
              <a:rPr lang="en-US" sz="1600" b="0" i="0" dirty="0">
                <a:effectLst/>
                <a:latin typeface="Calibri" panose="020F0502020204030204" pitchFamily="34" charset="0"/>
              </a:rPr>
              <a:t>Create lookup columns for word based lookup for approximate matching in bulk mode</a:t>
            </a:r>
          </a:p>
          <a:p>
            <a:pPr marL="0" marR="0">
              <a:spcBef>
                <a:spcPts val="0"/>
              </a:spcBef>
              <a:spcAft>
                <a:spcPts val="0"/>
              </a:spcAft>
            </a:pPr>
            <a:r>
              <a:rPr lang="en-US" sz="1800" b="1" dirty="0">
                <a:effectLst/>
                <a:latin typeface="Calibri" panose="020F0502020204030204" pitchFamily="34" charset="0"/>
              </a:rPr>
              <a:t>Demand data set process</a:t>
            </a:r>
            <a:endParaRPr lang="en-US" sz="1800" dirty="0">
              <a:effectLst/>
              <a:latin typeface="Calibri" panose="020F0502020204030204" pitchFamily="34" charset="0"/>
            </a:endParaRPr>
          </a:p>
          <a:p>
            <a:pPr marL="699516" lvl="1" fontAlgn="ctr">
              <a:spcBef>
                <a:spcPts val="0"/>
              </a:spcBef>
              <a:buFont typeface="+mj-lt"/>
              <a:buAutoNum type="arabicPeriod"/>
            </a:pPr>
            <a:r>
              <a:rPr lang="en-US" sz="1600" b="0" i="0" dirty="0">
                <a:effectLst/>
                <a:latin typeface="Calibri" panose="020F0502020204030204" pitchFamily="34" charset="0"/>
              </a:rPr>
              <a:t>Remove rows with all NAN</a:t>
            </a:r>
          </a:p>
          <a:p>
            <a:pPr marL="699516" lvl="1" fontAlgn="ctr">
              <a:spcBef>
                <a:spcPts val="0"/>
              </a:spcBef>
              <a:buFont typeface="+mj-lt"/>
              <a:buAutoNum type="arabicPeriod"/>
            </a:pPr>
            <a:r>
              <a:rPr lang="en-US" sz="1600" b="0" i="0" dirty="0">
                <a:effectLst/>
                <a:latin typeface="Calibri" panose="020F0502020204030204" pitchFamily="34" charset="0"/>
              </a:rPr>
              <a:t>Map requested skills with existing skill tree</a:t>
            </a:r>
          </a:p>
          <a:p>
            <a:pPr marL="699516" lvl="1" fontAlgn="ctr">
              <a:spcBef>
                <a:spcPts val="0"/>
              </a:spcBef>
              <a:buFont typeface="+mj-lt"/>
              <a:buAutoNum type="arabicPeriod"/>
            </a:pPr>
            <a:r>
              <a:rPr lang="en-US" sz="1600" b="0" i="0" dirty="0">
                <a:effectLst/>
                <a:latin typeface="Calibri" panose="020F0502020204030204" pitchFamily="34" charset="0"/>
              </a:rPr>
              <a:t>In case of mismatch, figure out the most likely skill</a:t>
            </a:r>
          </a:p>
          <a:p>
            <a:pPr marL="0" marR="0">
              <a:spcBef>
                <a:spcPts val="0"/>
              </a:spcBef>
              <a:spcAft>
                <a:spcPts val="0"/>
              </a:spcAft>
            </a:pPr>
            <a:r>
              <a:rPr lang="en-US" sz="1800" b="1" dirty="0">
                <a:effectLst/>
                <a:latin typeface="Calibri" panose="020F0502020204030204" pitchFamily="34" charset="0"/>
              </a:rPr>
              <a:t>Scoring System</a:t>
            </a:r>
            <a:endParaRPr lang="en-US" sz="1800" dirty="0">
              <a:effectLst/>
              <a:latin typeface="Calibri" panose="020F0502020204030204" pitchFamily="34" charset="0"/>
            </a:endParaRPr>
          </a:p>
          <a:p>
            <a:pPr marL="699516" lvl="1" fontAlgn="ctr">
              <a:spcBef>
                <a:spcPts val="0"/>
              </a:spcBef>
              <a:buFont typeface="+mj-lt"/>
              <a:buAutoNum type="arabicPeriod"/>
            </a:pPr>
            <a:r>
              <a:rPr lang="en-US" sz="1600" b="0" i="0" dirty="0">
                <a:effectLst/>
                <a:latin typeface="Calibri" panose="020F0502020204030204" pitchFamily="34" charset="0"/>
              </a:rPr>
              <a:t>Based on the service line identify the scoring levels (given)</a:t>
            </a:r>
          </a:p>
          <a:p>
            <a:pPr marL="699516" lvl="1" fontAlgn="ctr">
              <a:spcBef>
                <a:spcPts val="0"/>
              </a:spcBef>
              <a:buFont typeface="+mj-lt"/>
              <a:buAutoNum type="arabicPeriod"/>
            </a:pPr>
            <a:r>
              <a:rPr lang="en-US" sz="1600" b="0" i="0" dirty="0">
                <a:effectLst/>
                <a:latin typeface="Calibri" panose="020F0502020204030204" pitchFamily="34" charset="0"/>
              </a:rPr>
              <a:t>Design scoring strategy and Implement scoring calculator </a:t>
            </a:r>
          </a:p>
          <a:p>
            <a:pPr marL="813816" lvl="2" indent="0" fontAlgn="ctr">
              <a:spcBef>
                <a:spcPts val="0"/>
              </a:spcBef>
              <a:buNone/>
            </a:pPr>
            <a:r>
              <a:rPr lang="en-US" b="0" i="0" dirty="0">
                <a:effectLst/>
                <a:latin typeface="Calibri" panose="020F0502020204030204" pitchFamily="34" charset="0"/>
              </a:rPr>
              <a:t>* Bench Ageing  	*</a:t>
            </a:r>
            <a:r>
              <a:rPr lang="en-US" dirty="0">
                <a:latin typeface="Calibri" panose="020F0502020204030204" pitchFamily="34" charset="0"/>
              </a:rPr>
              <a:t> </a:t>
            </a:r>
            <a:r>
              <a:rPr lang="en-US" b="0" i="0" dirty="0">
                <a:effectLst/>
                <a:latin typeface="Calibri" panose="020F0502020204030204" pitchFamily="34" charset="0"/>
              </a:rPr>
              <a:t>Experience 	* Functional skill Location 	* Location</a:t>
            </a:r>
          </a:p>
          <a:p>
            <a:pPr marL="1099566" lvl="2" indent="-285750" fontAlgn="ctr">
              <a:spcBef>
                <a:spcPts val="0"/>
              </a:spcBef>
              <a:buFont typeface="Arial" panose="020B0604020202020204" pitchFamily="34" charset="0"/>
              <a:buChar char="•"/>
            </a:pPr>
            <a:r>
              <a:rPr lang="en-US" b="0" i="0" dirty="0">
                <a:effectLst/>
                <a:latin typeface="Calibri" panose="020F0502020204030204" pitchFamily="34" charset="0"/>
              </a:rPr>
              <a:t>Process skill	* Rank		* Technical skill 		*</a:t>
            </a:r>
            <a:r>
              <a:rPr lang="en-US" dirty="0">
                <a:latin typeface="Calibri" panose="020F0502020204030204" pitchFamily="34" charset="0"/>
              </a:rPr>
              <a:t> </a:t>
            </a:r>
            <a:r>
              <a:rPr lang="en-US" b="0" i="0" dirty="0">
                <a:effectLst/>
                <a:latin typeface="Calibri" panose="020F0502020204030204" pitchFamily="34" charset="0"/>
              </a:rPr>
              <a:t>Skill level</a:t>
            </a:r>
          </a:p>
          <a:p>
            <a:pPr marL="0" marR="0">
              <a:spcBef>
                <a:spcPts val="0"/>
              </a:spcBef>
              <a:spcAft>
                <a:spcPts val="0"/>
              </a:spcAft>
            </a:pPr>
            <a:r>
              <a:rPr lang="en-US" sz="1800" b="1" dirty="0">
                <a:effectLst/>
                <a:latin typeface="Calibri" panose="020F0502020204030204" pitchFamily="34" charset="0"/>
              </a:rPr>
              <a:t>User Interface Design</a:t>
            </a:r>
            <a:endParaRPr lang="en-US" sz="1800" dirty="0">
              <a:effectLst/>
              <a:latin typeface="Calibri" panose="020F0502020204030204" pitchFamily="34" charset="0"/>
            </a:endParaRPr>
          </a:p>
          <a:p>
            <a:pPr marL="685800" lvl="1" indent="-342900" fontAlgn="ctr">
              <a:spcBef>
                <a:spcPts val="0"/>
              </a:spcBef>
              <a:buFont typeface="+mj-lt"/>
              <a:buAutoNum type="arabicPeriod"/>
            </a:pPr>
            <a:r>
              <a:rPr lang="en-US" sz="1600" b="0" i="0" dirty="0">
                <a:effectLst/>
                <a:latin typeface="Calibri" panose="020F0502020204030204" pitchFamily="34" charset="0"/>
              </a:rPr>
              <a:t>Receive the inbound request in bulk or individual mode</a:t>
            </a:r>
          </a:p>
          <a:p>
            <a:pPr marL="685800" lvl="1" indent="-342900" fontAlgn="ctr">
              <a:spcBef>
                <a:spcPts val="0"/>
              </a:spcBef>
              <a:buFont typeface="+mj-lt"/>
              <a:buAutoNum type="arabicPeriod"/>
            </a:pPr>
            <a:r>
              <a:rPr lang="en-US" sz="1600" b="0" i="0" dirty="0">
                <a:effectLst/>
                <a:latin typeface="Calibri" panose="020F0502020204030204" pitchFamily="34" charset="0"/>
              </a:rPr>
              <a:t>Calculate score based on the eight factors listed above</a:t>
            </a:r>
          </a:p>
          <a:p>
            <a:pPr marL="685800" lvl="1" indent="-342900" fontAlgn="ctr">
              <a:spcBef>
                <a:spcPts val="0"/>
              </a:spcBef>
              <a:buFont typeface="+mj-lt"/>
              <a:buAutoNum type="arabicPeriod"/>
            </a:pPr>
            <a:r>
              <a:rPr lang="en-US" sz="1600" b="0" i="0" dirty="0">
                <a:effectLst/>
                <a:latin typeface="Calibri" panose="020F0502020204030204" pitchFamily="34" charset="0"/>
              </a:rPr>
              <a:t>Output format: (as per thumb rule sheet)</a:t>
            </a:r>
          </a:p>
          <a:p>
            <a:pPr marL="1156716" lvl="2" indent="-342900" fontAlgn="ctr">
              <a:spcBef>
                <a:spcPts val="0"/>
              </a:spcBef>
              <a:buFont typeface="+mj-lt"/>
              <a:buAutoNum type="arabicPeriod"/>
            </a:pPr>
            <a:r>
              <a:rPr lang="en-US" b="0" i="0" dirty="0">
                <a:effectLst/>
                <a:latin typeface="Calibri" panose="020F0502020204030204" pitchFamily="34" charset="0"/>
              </a:rPr>
              <a:t>Include all employees with score &gt;0</a:t>
            </a:r>
          </a:p>
          <a:p>
            <a:pPr marL="1156716" lvl="2" indent="-342900" fontAlgn="ctr">
              <a:spcBef>
                <a:spcPts val="0"/>
              </a:spcBef>
              <a:buFont typeface="+mj-lt"/>
              <a:buAutoNum type="arabicPeriod"/>
            </a:pPr>
            <a:r>
              <a:rPr lang="en-US" b="0" i="0" dirty="0">
                <a:effectLst/>
                <a:latin typeface="Calibri" panose="020F0502020204030204" pitchFamily="34" charset="0"/>
              </a:rPr>
              <a:t>Sort by:</a:t>
            </a:r>
          </a:p>
          <a:p>
            <a:pPr marL="1271016" lvl="3" indent="0" fontAlgn="ctr">
              <a:spcBef>
                <a:spcPts val="0"/>
              </a:spcBef>
              <a:buNone/>
            </a:pPr>
            <a:r>
              <a:rPr lang="en-US" sz="1600" b="0" i="0" dirty="0">
                <a:effectLst/>
                <a:latin typeface="Calibri" panose="020F0502020204030204" pitchFamily="34" charset="0"/>
              </a:rPr>
              <a:t>* SMU		*Sub Service Line	* Service line 	* Score</a:t>
            </a:r>
          </a:p>
          <a:p>
            <a:pPr marL="813816" lvl="2" indent="0" fontAlgn="ctr">
              <a:spcBef>
                <a:spcPts val="0"/>
              </a:spcBef>
              <a:buNone/>
            </a:pPr>
            <a:endParaRPr lang="en-US" sz="1800" b="0" i="0" dirty="0">
              <a:solidFill>
                <a:srgbClr val="000000"/>
              </a:solidFill>
              <a:effectLst/>
              <a:latin typeface="Calibri" panose="020F0502020204030204" pitchFamily="34" charset="0"/>
            </a:endParaRPr>
          </a:p>
          <a:p>
            <a:pPr marL="0" indent="0">
              <a:buNone/>
            </a:pPr>
            <a:endParaRPr lang="en-IN" dirty="0"/>
          </a:p>
        </p:txBody>
      </p:sp>
      <p:pic>
        <p:nvPicPr>
          <p:cNvPr id="6" name="Picture 5">
            <a:extLst>
              <a:ext uri="{FF2B5EF4-FFF2-40B4-BE49-F238E27FC236}">
                <a16:creationId xmlns:a16="http://schemas.microsoft.com/office/drawing/2014/main" id="{A1FD9C73-4533-4115-8C66-1522836E9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8985" y="524907"/>
            <a:ext cx="769448" cy="719386"/>
          </a:xfrm>
          <a:prstGeom prst="rect">
            <a:avLst/>
          </a:prstGeom>
          <a:ln w="3175">
            <a:solidFill>
              <a:schemeClr val="bg1"/>
            </a:solidFill>
          </a:ln>
        </p:spPr>
      </p:pic>
    </p:spTree>
    <p:extLst>
      <p:ext uri="{BB962C8B-B14F-4D97-AF65-F5344CB8AC3E}">
        <p14:creationId xmlns:p14="http://schemas.microsoft.com/office/powerpoint/2010/main" val="1917735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A9F1-3153-4575-9F29-C3E4CC3D4113}"/>
              </a:ext>
            </a:extLst>
          </p:cNvPr>
          <p:cNvSpPr>
            <a:spLocks noGrp="1"/>
          </p:cNvSpPr>
          <p:nvPr>
            <p:ph type="title"/>
          </p:nvPr>
        </p:nvSpPr>
        <p:spPr/>
        <p:txBody>
          <a:bodyPr/>
          <a:lstStyle/>
          <a:p>
            <a:r>
              <a:rPr lang="en-US" dirty="0"/>
              <a:t>Methodology</a:t>
            </a:r>
          </a:p>
        </p:txBody>
      </p:sp>
      <p:sp>
        <p:nvSpPr>
          <p:cNvPr id="5" name="Content Placeholder 2">
            <a:extLst>
              <a:ext uri="{FF2B5EF4-FFF2-40B4-BE49-F238E27FC236}">
                <a16:creationId xmlns:a16="http://schemas.microsoft.com/office/drawing/2014/main" id="{4E95F8C5-716A-4619-B4CE-C904CCF1AC69}"/>
              </a:ext>
            </a:extLst>
          </p:cNvPr>
          <p:cNvSpPr txBox="1">
            <a:spLocks/>
          </p:cNvSpPr>
          <p:nvPr/>
        </p:nvSpPr>
        <p:spPr>
          <a:xfrm>
            <a:off x="609918" y="1039843"/>
            <a:ext cx="5921511" cy="5165014"/>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2400" b="1" dirty="0"/>
              <a:t>The overall process of request processing is as follows:</a:t>
            </a:r>
          </a:p>
          <a:p>
            <a:pPr marL="0" indent="0">
              <a:buNone/>
            </a:pPr>
            <a:r>
              <a:rPr lang="en-IN" sz="1800" dirty="0"/>
              <a:t>Pre-host stage: [details provided in Checklist slide]</a:t>
            </a:r>
          </a:p>
          <a:p>
            <a:pPr marL="342900" indent="-342900">
              <a:buAutoNum type="arabicPeriod"/>
            </a:pPr>
            <a:r>
              <a:rPr lang="en-IN" sz="1800" dirty="0"/>
              <a:t>Data quality issues in Skill dataset </a:t>
            </a:r>
          </a:p>
          <a:p>
            <a:pPr marL="342900" indent="-342900">
              <a:buAutoNum type="arabicPeriod"/>
            </a:pPr>
            <a:r>
              <a:rPr lang="en-IN" sz="1800" dirty="0"/>
              <a:t>Data quality issues in Supply dataset</a:t>
            </a:r>
          </a:p>
          <a:p>
            <a:pPr marL="0" indent="0">
              <a:buNone/>
            </a:pPr>
            <a:r>
              <a:rPr lang="en-IN" sz="1800" dirty="0"/>
              <a:t>Host stage:</a:t>
            </a:r>
          </a:p>
          <a:p>
            <a:pPr marL="342900" indent="-342900">
              <a:buAutoNum type="arabicPeriod"/>
            </a:pPr>
            <a:r>
              <a:rPr lang="en-IN" sz="1800" dirty="0"/>
              <a:t>Develop UI to receive user input for Bulk or individual request submission</a:t>
            </a:r>
          </a:p>
          <a:p>
            <a:pPr marL="342900" indent="-342900">
              <a:buAutoNum type="arabicPeriod"/>
            </a:pPr>
            <a:r>
              <a:rPr lang="en-IN" sz="1800" dirty="0"/>
              <a:t>Check for Data Quality issues in the submission format</a:t>
            </a:r>
          </a:p>
          <a:p>
            <a:pPr marL="342900" indent="-342900">
              <a:buAutoNum type="arabicPeriod"/>
            </a:pPr>
            <a:r>
              <a:rPr lang="en-IN" sz="1800" dirty="0"/>
              <a:t>Resolve conflicts based on individual lookup</a:t>
            </a:r>
          </a:p>
          <a:p>
            <a:pPr marL="342900" indent="-342900">
              <a:buAutoNum type="arabicPeriod"/>
            </a:pPr>
            <a:r>
              <a:rPr lang="en-IN" sz="1800" dirty="0"/>
              <a:t>For unresolvable discrepancy report the same</a:t>
            </a:r>
          </a:p>
          <a:p>
            <a:pPr marL="0" indent="0">
              <a:buNone/>
            </a:pPr>
            <a:r>
              <a:rPr lang="en-IN" sz="1800" dirty="0"/>
              <a:t>Result submission:</a:t>
            </a:r>
          </a:p>
          <a:p>
            <a:pPr marL="342900" indent="-342900">
              <a:buAutoNum type="arabicPeriod"/>
            </a:pPr>
            <a:r>
              <a:rPr lang="en-IN" sz="1800" dirty="0"/>
              <a:t>Match all employees(available in pool) and score them individually on submitted parameters</a:t>
            </a:r>
          </a:p>
          <a:p>
            <a:pPr marL="342900" indent="-342900">
              <a:buAutoNum type="arabicPeriod"/>
            </a:pPr>
            <a:r>
              <a:rPr lang="en-IN" sz="1800" dirty="0"/>
              <a:t>Sort the result set and publish the same in the web page</a:t>
            </a:r>
          </a:p>
          <a:p>
            <a:pPr marL="342900" indent="-342900">
              <a:buAutoNum type="arabicPeriod"/>
            </a:pPr>
            <a:endParaRPr lang="en-IN" sz="1800" dirty="0"/>
          </a:p>
          <a:p>
            <a:pPr marL="0" indent="0">
              <a:buNone/>
            </a:pPr>
            <a:endParaRPr lang="en-IN" sz="1800" dirty="0"/>
          </a:p>
        </p:txBody>
      </p:sp>
      <p:sp>
        <p:nvSpPr>
          <p:cNvPr id="6" name="Rectangle 5">
            <a:extLst>
              <a:ext uri="{FF2B5EF4-FFF2-40B4-BE49-F238E27FC236}">
                <a16:creationId xmlns:a16="http://schemas.microsoft.com/office/drawing/2014/main" id="{E898B4F8-90D1-4907-B355-FA3876E2C925}"/>
              </a:ext>
            </a:extLst>
          </p:cNvPr>
          <p:cNvSpPr/>
          <p:nvPr/>
        </p:nvSpPr>
        <p:spPr>
          <a:xfrm>
            <a:off x="7129691" y="1061615"/>
            <a:ext cx="4246562" cy="4412298"/>
          </a:xfrm>
          <a:prstGeom prst="rect">
            <a:avLst/>
          </a:prstGeom>
        </p:spPr>
        <p:txBody>
          <a:bodyPr wrap="square">
            <a:spAutoFit/>
          </a:bodyPr>
          <a:lstStyle/>
          <a:p>
            <a:pPr lvl="0" algn="just">
              <a:lnSpc>
                <a:spcPct val="115000"/>
              </a:lnSpc>
              <a:spcBef>
                <a:spcPct val="20000"/>
              </a:spcBef>
              <a:buClr>
                <a:schemeClr val="tx2"/>
              </a:buClr>
              <a:buSzPct val="70000"/>
            </a:pPr>
            <a:r>
              <a:rPr lang="en-IN" sz="2300" b="1" dirty="0">
                <a:solidFill>
                  <a:schemeClr val="bg1"/>
                </a:solidFill>
                <a:latin typeface="EYInterstate Light" panose="02000506000000020004" pitchFamily="2" charset="0"/>
              </a:rPr>
              <a:t>Smart Components of the System</a:t>
            </a:r>
          </a:p>
          <a:p>
            <a:pPr marL="342900" lvl="0" indent="-342900" algn="just">
              <a:lnSpc>
                <a:spcPct val="115000"/>
              </a:lnSpc>
              <a:spcBef>
                <a:spcPct val="20000"/>
              </a:spcBef>
              <a:buClr>
                <a:schemeClr val="tx2"/>
              </a:buClr>
              <a:buSzPct val="70000"/>
              <a:buFont typeface="Wingdings" panose="05000000000000000000" pitchFamily="2" charset="2"/>
              <a:buChar char="Ø"/>
            </a:pPr>
            <a:r>
              <a:rPr lang="en-IN" sz="1900" dirty="0">
                <a:solidFill>
                  <a:schemeClr val="bg1"/>
                </a:solidFill>
                <a:latin typeface="EYInterstate Light" panose="02000506000000020004" pitchFamily="2" charset="0"/>
              </a:rPr>
              <a:t>The skill lookup and matching is designed on a smart platform where in best match is auto selected for the submitted skill based on given input.</a:t>
            </a:r>
          </a:p>
          <a:p>
            <a:pPr marL="342900" lvl="0" indent="-342900" algn="just">
              <a:lnSpc>
                <a:spcPct val="115000"/>
              </a:lnSpc>
              <a:spcBef>
                <a:spcPct val="20000"/>
              </a:spcBef>
              <a:buClr>
                <a:schemeClr val="tx2"/>
              </a:buClr>
              <a:buSzPct val="70000"/>
              <a:buFont typeface="Wingdings" panose="05000000000000000000" pitchFamily="2" charset="2"/>
              <a:buChar char="Ø"/>
            </a:pPr>
            <a:endParaRPr lang="en-IN" sz="1900" dirty="0">
              <a:solidFill>
                <a:schemeClr val="bg1"/>
              </a:solidFill>
              <a:latin typeface="EYInterstate Light" panose="02000506000000020004" pitchFamily="2" charset="0"/>
            </a:endParaRPr>
          </a:p>
          <a:p>
            <a:pPr lvl="0" algn="just">
              <a:lnSpc>
                <a:spcPct val="115000"/>
              </a:lnSpc>
              <a:spcBef>
                <a:spcPct val="20000"/>
              </a:spcBef>
              <a:buClr>
                <a:schemeClr val="tx2"/>
              </a:buClr>
              <a:buSzPct val="70000"/>
            </a:pPr>
            <a:r>
              <a:rPr lang="en-IN" sz="1900" dirty="0">
                <a:solidFill>
                  <a:schemeClr val="bg1"/>
                </a:solidFill>
                <a:latin typeface="EYInterstate Light" panose="02000506000000020004" pitchFamily="2" charset="0"/>
              </a:rPr>
              <a:t>Disclaimer:</a:t>
            </a:r>
          </a:p>
          <a:p>
            <a:pPr marL="342900" lvl="0" indent="-342900" algn="just">
              <a:lnSpc>
                <a:spcPct val="115000"/>
              </a:lnSpc>
              <a:spcBef>
                <a:spcPct val="20000"/>
              </a:spcBef>
              <a:buClr>
                <a:schemeClr val="tx2"/>
              </a:buClr>
              <a:buSzPct val="70000"/>
              <a:buFont typeface="Wingdings" panose="05000000000000000000" pitchFamily="2" charset="2"/>
              <a:buChar char="Ø"/>
            </a:pPr>
            <a:r>
              <a:rPr lang="en-IN" sz="1900" dirty="0">
                <a:solidFill>
                  <a:schemeClr val="bg1"/>
                </a:solidFill>
                <a:latin typeface="EYInterstate Light" panose="02000506000000020004" pitchFamily="2" charset="0"/>
              </a:rPr>
              <a:t>The individual component weights are already defined for individual Service Line and hence Machine Learning was not used to create optimal weights for  each factor</a:t>
            </a:r>
          </a:p>
        </p:txBody>
      </p:sp>
      <p:pic>
        <p:nvPicPr>
          <p:cNvPr id="8" name="Picture 7">
            <a:extLst>
              <a:ext uri="{FF2B5EF4-FFF2-40B4-BE49-F238E27FC236}">
                <a16:creationId xmlns:a16="http://schemas.microsoft.com/office/drawing/2014/main" id="{DDD08714-82E7-4AB5-860E-E14E8FE42E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8985" y="524907"/>
            <a:ext cx="769448" cy="719386"/>
          </a:xfrm>
          <a:prstGeom prst="rect">
            <a:avLst/>
          </a:prstGeom>
          <a:ln w="3175">
            <a:solidFill>
              <a:schemeClr val="bg1"/>
            </a:solidFill>
          </a:ln>
        </p:spPr>
      </p:pic>
    </p:spTree>
    <p:extLst>
      <p:ext uri="{BB962C8B-B14F-4D97-AF65-F5344CB8AC3E}">
        <p14:creationId xmlns:p14="http://schemas.microsoft.com/office/powerpoint/2010/main" val="227948073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6641-99E0-4FAB-A2D0-E11C96BDF1C9}"/>
              </a:ext>
            </a:extLst>
          </p:cNvPr>
          <p:cNvSpPr>
            <a:spLocks noGrp="1"/>
          </p:cNvSpPr>
          <p:nvPr>
            <p:ph type="title"/>
          </p:nvPr>
        </p:nvSpPr>
        <p:spPr/>
        <p:txBody>
          <a:bodyPr/>
          <a:lstStyle/>
          <a:p>
            <a:r>
              <a:rPr lang="en-US" dirty="0"/>
              <a:t>Working Prototype</a:t>
            </a:r>
          </a:p>
        </p:txBody>
      </p:sp>
      <p:sp>
        <p:nvSpPr>
          <p:cNvPr id="5" name="Content Placeholder 2">
            <a:extLst>
              <a:ext uri="{FF2B5EF4-FFF2-40B4-BE49-F238E27FC236}">
                <a16:creationId xmlns:a16="http://schemas.microsoft.com/office/drawing/2014/main" id="{88A3ABEB-8787-4ACD-B3B8-DFE5D1138D35}"/>
              </a:ext>
            </a:extLst>
          </p:cNvPr>
          <p:cNvSpPr txBox="1">
            <a:spLocks/>
          </p:cNvSpPr>
          <p:nvPr/>
        </p:nvSpPr>
        <p:spPr>
          <a:xfrm>
            <a:off x="609918" y="1246672"/>
            <a:ext cx="10982007" cy="4439753"/>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dirty="0"/>
              <a:t>The Working Prototype Demonstration is hosted as an unlisted video in the following link:</a:t>
            </a:r>
          </a:p>
          <a:p>
            <a:pPr marL="0" indent="0" algn="ctr">
              <a:buNone/>
            </a:pPr>
            <a:r>
              <a:rPr lang="en-US" sz="3600" b="0" i="0" u="none" strike="noStrike" dirty="0">
                <a:effectLst/>
                <a:latin typeface="Roboto"/>
                <a:hlinkClick r:id="rId2">
                  <a:extLst>
                    <a:ext uri="{A12FA001-AC4F-418D-AE19-62706E023703}">
                      <ahyp:hlinkClr xmlns:ahyp="http://schemas.microsoft.com/office/drawing/2018/hyperlinkcolor" val="tx"/>
                    </a:ext>
                  </a:extLst>
                </a:hlinkClick>
              </a:rPr>
              <a:t>https://youtu.be/VHyty7ZWTYQ</a:t>
            </a:r>
            <a:endParaRPr lang="en-US" sz="3600" b="0" i="0" u="none" strike="noStrike" dirty="0">
              <a:effectLst/>
              <a:latin typeface="Roboto"/>
            </a:endParaRPr>
          </a:p>
          <a:p>
            <a:pPr marL="0" indent="0">
              <a:buNone/>
            </a:pPr>
            <a:endParaRPr lang="en-US" sz="1600" dirty="0">
              <a:latin typeface="Roboto"/>
            </a:endParaRPr>
          </a:p>
          <a:p>
            <a:pPr marL="0" indent="0">
              <a:buNone/>
            </a:pPr>
            <a:r>
              <a:rPr lang="en-US" sz="1600" dirty="0">
                <a:latin typeface="Roboto"/>
              </a:rPr>
              <a:t>The prototype is built on Streamlit Platform as a web server host and the solution is built in Python.</a:t>
            </a:r>
          </a:p>
          <a:p>
            <a:pPr marL="0" indent="0">
              <a:buNone/>
            </a:pPr>
            <a:r>
              <a:rPr lang="en-US" sz="1600" dirty="0">
                <a:latin typeface="Roboto"/>
              </a:rPr>
              <a:t>In the demo the different features of the platform are showcased</a:t>
            </a:r>
          </a:p>
          <a:p>
            <a:pPr>
              <a:buFontTx/>
              <a:buChar char="-"/>
            </a:pPr>
            <a:r>
              <a:rPr lang="en-US" sz="1600" dirty="0">
                <a:latin typeface="Roboto"/>
              </a:rPr>
              <a:t>Individual Request submission</a:t>
            </a:r>
          </a:p>
          <a:p>
            <a:pPr>
              <a:buFontTx/>
              <a:buChar char="-"/>
            </a:pPr>
            <a:r>
              <a:rPr lang="en-US" sz="1600" dirty="0">
                <a:latin typeface="Roboto"/>
              </a:rPr>
              <a:t>Bulk request submission</a:t>
            </a:r>
          </a:p>
          <a:p>
            <a:pPr>
              <a:buFontTx/>
              <a:buChar char="-"/>
            </a:pPr>
            <a:r>
              <a:rPr lang="en-US" sz="1600" dirty="0">
                <a:latin typeface="Roboto"/>
              </a:rPr>
              <a:t>Employee match result showcase with match results on individual factors</a:t>
            </a:r>
            <a:endParaRPr lang="en-IN" sz="1800" dirty="0"/>
          </a:p>
        </p:txBody>
      </p:sp>
      <p:pic>
        <p:nvPicPr>
          <p:cNvPr id="7" name="Picture 6">
            <a:extLst>
              <a:ext uri="{FF2B5EF4-FFF2-40B4-BE49-F238E27FC236}">
                <a16:creationId xmlns:a16="http://schemas.microsoft.com/office/drawing/2014/main" id="{E6E8AB61-0ADF-45A5-9139-78CD0D486B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8985" y="524907"/>
            <a:ext cx="769448" cy="719386"/>
          </a:xfrm>
          <a:prstGeom prst="rect">
            <a:avLst/>
          </a:prstGeom>
          <a:ln w="3175">
            <a:solidFill>
              <a:schemeClr val="bg1"/>
            </a:solidFill>
          </a:ln>
        </p:spPr>
      </p:pic>
    </p:spTree>
    <p:extLst>
      <p:ext uri="{BB962C8B-B14F-4D97-AF65-F5344CB8AC3E}">
        <p14:creationId xmlns:p14="http://schemas.microsoft.com/office/powerpoint/2010/main" val="37506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C2E73C-83FC-445F-A125-A8027DA71F56}"/>
              </a:ext>
            </a:extLst>
          </p:cNvPr>
          <p:cNvSpPr/>
          <p:nvPr/>
        </p:nvSpPr>
        <p:spPr>
          <a:xfrm>
            <a:off x="0" y="2613025"/>
            <a:ext cx="12198350" cy="994241"/>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 name="Title 1">
            <a:extLst>
              <a:ext uri="{FF2B5EF4-FFF2-40B4-BE49-F238E27FC236}">
                <a16:creationId xmlns:a16="http://schemas.microsoft.com/office/drawing/2014/main" id="{214123E7-F183-43CF-83E6-D79540A87DD0}"/>
              </a:ext>
            </a:extLst>
          </p:cNvPr>
          <p:cNvSpPr>
            <a:spLocks noGrp="1"/>
          </p:cNvSpPr>
          <p:nvPr>
            <p:ph type="title" idx="4294967295"/>
          </p:nvPr>
        </p:nvSpPr>
        <p:spPr>
          <a:xfrm>
            <a:off x="860425" y="2923614"/>
            <a:ext cx="7524750" cy="373062"/>
          </a:xfrm>
        </p:spPr>
        <p:txBody>
          <a:bodyPr/>
          <a:lstStyle/>
          <a:p>
            <a:r>
              <a:rPr lang="en-US" sz="3200" dirty="0">
                <a:solidFill>
                  <a:srgbClr val="2E2E38"/>
                </a:solidFill>
              </a:rPr>
              <a:t>Thank you</a:t>
            </a:r>
          </a:p>
        </p:txBody>
      </p:sp>
      <p:pic>
        <p:nvPicPr>
          <p:cNvPr id="9" name="Picture 8">
            <a:extLst>
              <a:ext uri="{FF2B5EF4-FFF2-40B4-BE49-F238E27FC236}">
                <a16:creationId xmlns:a16="http://schemas.microsoft.com/office/drawing/2014/main" id="{B4F33C1C-B5EC-4D2A-AA96-7B5063AC70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877" y="1886168"/>
            <a:ext cx="2618308" cy="2447954"/>
          </a:xfrm>
          <a:prstGeom prst="rect">
            <a:avLst/>
          </a:prstGeom>
        </p:spPr>
      </p:pic>
    </p:spTree>
    <p:extLst>
      <p:ext uri="{BB962C8B-B14F-4D97-AF65-F5344CB8AC3E}">
        <p14:creationId xmlns:p14="http://schemas.microsoft.com/office/powerpoint/2010/main" val="1893860960"/>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0</TotalTime>
  <Words>1276</Words>
  <Application>Microsoft Office PowerPoint</Application>
  <PresentationFormat>Custom</PresentationFormat>
  <Paragraphs>130</Paragraphs>
  <Slides>10</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Calibri</vt:lpstr>
      <vt:lpstr>EYInterstate</vt:lpstr>
      <vt:lpstr>EYInterstate Light</vt:lpstr>
      <vt:lpstr>Georgia</vt:lpstr>
      <vt:lpstr>Roboto</vt:lpstr>
      <vt:lpstr>Wingdings</vt:lpstr>
      <vt:lpstr>EY dark background</vt:lpstr>
      <vt:lpstr>EY light background</vt:lpstr>
      <vt:lpstr>Prototype submission  Smart Capacity management</vt:lpstr>
      <vt:lpstr>Team name and member details </vt:lpstr>
      <vt:lpstr>Problem statement</vt:lpstr>
      <vt:lpstr>Solution</vt:lpstr>
      <vt:lpstr>Solution (Assumptions)</vt:lpstr>
      <vt:lpstr>Checklist</vt:lpstr>
      <vt:lpstr>Methodology</vt:lpstr>
      <vt:lpstr>Working Prototype</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2016-03-16T05:57:48Z</dcterms:created>
  <dcterms:modified xsi:type="dcterms:W3CDTF">2020-08-19T19:29:17Z</dcterms:modified>
  <cp:contentStatus/>
</cp:coreProperties>
</file>